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0" r:id="rId2"/>
    <p:sldMasterId id="2147483710" r:id="rId3"/>
    <p:sldMasterId id="2147483728" r:id="rId4"/>
  </p:sldMasterIdLst>
  <p:notesMasterIdLst>
    <p:notesMasterId r:id="rId14"/>
  </p:notesMasterIdLst>
  <p:sldIdLst>
    <p:sldId id="257" r:id="rId5"/>
    <p:sldId id="305" r:id="rId6"/>
    <p:sldId id="291" r:id="rId7"/>
    <p:sldId id="292" r:id="rId8"/>
    <p:sldId id="293" r:id="rId9"/>
    <p:sldId id="294" r:id="rId10"/>
    <p:sldId id="295" r:id="rId11"/>
    <p:sldId id="296" r:id="rId12"/>
    <p:sldId id="297" r:id="rId13"/>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1290" y="84"/>
      </p:cViewPr>
      <p:guideLst>
        <p:guide orient="horz" pos="347"/>
        <p:guide pos="5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8136"/>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50444" y="0"/>
            <a:ext cx="2945659" cy="498136"/>
          </a:xfrm>
          <a:prstGeom prst="rect">
            <a:avLst/>
          </a:prstGeom>
        </p:spPr>
        <p:txBody>
          <a:bodyPr vert="horz" lIns="91440" tIns="45720" rIns="91440" bIns="45720" rtlCol="0"/>
          <a:lstStyle>
            <a:lvl1pPr algn="r">
              <a:defRPr sz="1200"/>
            </a:lvl1pPr>
          </a:lstStyle>
          <a:p>
            <a:fld id="{0202C3DE-3A5C-473F-8EBB-66A6A1E85C6F}" type="datetimeFigureOut">
              <a:rPr lang="en-IN" smtClean="0"/>
              <a:t>07-05-2019</a:t>
            </a:fld>
            <a:endParaRPr lang="en-IN" dirty="0"/>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1" y="9430092"/>
            <a:ext cx="2945659" cy="498135"/>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50444" y="9430092"/>
            <a:ext cx="2945659" cy="498135"/>
          </a:xfrm>
          <a:prstGeom prst="rect">
            <a:avLst/>
          </a:prstGeom>
        </p:spPr>
        <p:txBody>
          <a:bodyPr vert="horz" lIns="91440" tIns="45720" rIns="91440" bIns="45720" rtlCol="0" anchor="b"/>
          <a:lstStyle>
            <a:lvl1pPr algn="r">
              <a:defRPr sz="1200"/>
            </a:lvl1pPr>
          </a:lstStyle>
          <a:p>
            <a:fld id="{0BB6CA3F-ACBA-4F16-A5ED-A8238F51D352}" type="slidenum">
              <a:rPr lang="en-IN" smtClean="0"/>
              <a:t>‹#›</a:t>
            </a:fld>
            <a:endParaRPr lang="en-IN" dirty="0"/>
          </a:p>
        </p:txBody>
      </p:sp>
    </p:spTree>
    <p:extLst>
      <p:ext uri="{BB962C8B-B14F-4D97-AF65-F5344CB8AC3E}">
        <p14:creationId xmlns:p14="http://schemas.microsoft.com/office/powerpoint/2010/main" val="1723849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b="1" dirty="0"/>
              <a:t>EY Thought Leadership-</a:t>
            </a:r>
            <a:r>
              <a:rPr lang="en-US" b="1" baseline="0" dirty="0"/>
              <a:t> </a:t>
            </a:r>
            <a:r>
              <a:rPr lang="en-US" baseline="0" dirty="0"/>
              <a:t>“The upside of Disruption-Megatrends shaping 2016 and beyond” </a:t>
            </a:r>
            <a:r>
              <a:rPr lang="en-US" u="sng" dirty="0"/>
              <a:t>http://cdn.ey.com/echannel/gl/en/issues/business-environment/2016megatrends/001-056_EY_Megatrends_report.pdf</a:t>
            </a:r>
          </a:p>
          <a:p>
            <a:r>
              <a:rPr lang="en-US" u="sng" dirty="0"/>
              <a:t> </a:t>
            </a:r>
          </a:p>
          <a:p>
            <a:r>
              <a:rPr lang="en-US" u="sng" dirty="0"/>
              <a:t>EY Website</a:t>
            </a:r>
            <a:r>
              <a:rPr lang="en-US" u="sng" baseline="0" dirty="0"/>
              <a:t> : </a:t>
            </a:r>
            <a:r>
              <a:rPr lang="en-IN" b="1" dirty="0">
                <a:effectLst/>
              </a:rPr>
              <a:t>Using social media to engage your workforce </a:t>
            </a:r>
            <a:r>
              <a:rPr lang="en-IN" b="0" u="sng" dirty="0">
                <a:effectLst/>
              </a:rPr>
              <a:t>https://advisory.ey.com/digital/use-social-media-engage-workforce</a:t>
            </a:r>
            <a:endParaRPr lang="en-US" b="0" u="sng" dirty="0"/>
          </a:p>
          <a:p>
            <a:endParaRPr lang="en-US" dirty="0"/>
          </a:p>
        </p:txBody>
      </p:sp>
      <p:sp>
        <p:nvSpPr>
          <p:cNvPr id="4" name="Slide Number Placeholder 3"/>
          <p:cNvSpPr>
            <a:spLocks noGrp="1"/>
          </p:cNvSpPr>
          <p:nvPr>
            <p:ph type="sldNum" sz="quarter" idx="10"/>
          </p:nvPr>
        </p:nvSpPr>
        <p:spPr/>
        <p:txBody>
          <a:bodyPr/>
          <a:lstStyle/>
          <a:p>
            <a:fld id="{361CA34D-081D-45FF-9BED-AEB45D7862E6}" type="slidenum">
              <a:rPr lang="en-IN">
                <a:solidFill>
                  <a:prstClr val="black"/>
                </a:solidFill>
              </a:rPr>
              <a:pPr/>
              <a:t>2</a:t>
            </a:fld>
            <a:endParaRPr lang="en-IN" dirty="0">
              <a:solidFill>
                <a:prstClr val="black"/>
              </a:solidFill>
            </a:endParaRPr>
          </a:p>
        </p:txBody>
      </p:sp>
    </p:spTree>
    <p:extLst>
      <p:ext uri="{BB962C8B-B14F-4D97-AF65-F5344CB8AC3E}">
        <p14:creationId xmlns:p14="http://schemas.microsoft.com/office/powerpoint/2010/main" val="2755190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2804730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t="-871" r="29988" b="6869"/>
          <a:stretch/>
        </p:blipFill>
        <p:spPr>
          <a:xfrm>
            <a:off x="0" y="-64168"/>
            <a:ext cx="9176084" cy="6930189"/>
          </a:xfrm>
          <a:prstGeom prst="rect">
            <a:avLst/>
          </a:prstGeom>
        </p:spPr>
      </p:pic>
      <p:sp>
        <p:nvSpPr>
          <p:cNvPr id="10" name="Rectangle 1"/>
          <p:cNvSpPr>
            <a:spLocks noChangeAspect="1"/>
          </p:cNvSpPr>
          <p:nvPr userDrawn="1"/>
        </p:nvSpPr>
        <p:spPr>
          <a:xfrm>
            <a:off x="455531" y="664094"/>
            <a:ext cx="5640469"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000000"/>
              </a:solidFill>
            </a:endParaRPr>
          </a:p>
        </p:txBody>
      </p:sp>
      <p:sp>
        <p:nvSpPr>
          <p:cNvPr id="12" name="Title 1"/>
          <p:cNvSpPr>
            <a:spLocks noGrp="1"/>
          </p:cNvSpPr>
          <p:nvPr>
            <p:ph type="ctrTitle"/>
          </p:nvPr>
        </p:nvSpPr>
        <p:spPr>
          <a:xfrm>
            <a:off x="783550" y="2125655"/>
            <a:ext cx="489335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783551" y="3106129"/>
            <a:ext cx="4893349"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grpSp>
        <p:nvGrpSpPr>
          <p:cNvPr id="11" name="Group 10"/>
          <p:cNvGrpSpPr/>
          <p:nvPr userDrawn="1"/>
        </p:nvGrpSpPr>
        <p:grpSpPr>
          <a:xfrm>
            <a:off x="455531" y="5156200"/>
            <a:ext cx="916069" cy="1140249"/>
            <a:chOff x="5626414" y="5487324"/>
            <a:chExt cx="711909" cy="837486"/>
          </a:xfrm>
        </p:grpSpPr>
        <p:sp>
          <p:nvSpPr>
            <p:cNvPr id="13" name="Freeform 5"/>
            <p:cNvSpPr>
              <a:spLocks/>
            </p:cNvSpPr>
            <p:nvPr/>
          </p:nvSpPr>
          <p:spPr bwMode="auto">
            <a:xfrm>
              <a:off x="5626414" y="5487324"/>
              <a:ext cx="571296" cy="207825"/>
            </a:xfrm>
            <a:custGeom>
              <a:avLst/>
              <a:gdLst>
                <a:gd name="T0" fmla="*/ 0 w 646"/>
                <a:gd name="T1" fmla="*/ 235 h 235"/>
                <a:gd name="T2" fmla="*/ 646 w 646"/>
                <a:gd name="T3" fmla="*/ 121 h 235"/>
                <a:gd name="T4" fmla="*/ 646 w 646"/>
                <a:gd name="T5" fmla="*/ 0 h 235"/>
                <a:gd name="T6" fmla="*/ 0 w 646"/>
                <a:gd name="T7" fmla="*/ 235 h 235"/>
              </a:gdLst>
              <a:ahLst/>
              <a:cxnLst>
                <a:cxn ang="0">
                  <a:pos x="T0" y="T1"/>
                </a:cxn>
                <a:cxn ang="0">
                  <a:pos x="T2" y="T3"/>
                </a:cxn>
                <a:cxn ang="0">
                  <a:pos x="T4" y="T5"/>
                </a:cxn>
                <a:cxn ang="0">
                  <a:pos x="T6" y="T7"/>
                </a:cxn>
              </a:cxnLst>
              <a:rect l="0" t="0" r="r" b="b"/>
              <a:pathLst>
                <a:path w="646" h="235">
                  <a:moveTo>
                    <a:pt x="0" y="235"/>
                  </a:moveTo>
                  <a:lnTo>
                    <a:pt x="646" y="121"/>
                  </a:lnTo>
                  <a:lnTo>
                    <a:pt x="646" y="0"/>
                  </a:lnTo>
                  <a:lnTo>
                    <a:pt x="0" y="235"/>
                  </a:lnTo>
                  <a:close/>
                </a:path>
              </a:pathLst>
            </a:custGeom>
            <a:solidFill>
              <a:srgbClr val="FFD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sp>
          <p:nvSpPr>
            <p:cNvPr id="16" name="Freeform 6"/>
            <p:cNvSpPr>
              <a:spLocks noEditPoints="1"/>
            </p:cNvSpPr>
            <p:nvPr/>
          </p:nvSpPr>
          <p:spPr bwMode="auto">
            <a:xfrm>
              <a:off x="5626414" y="5781813"/>
              <a:ext cx="711909" cy="542997"/>
            </a:xfrm>
            <a:custGeom>
              <a:avLst/>
              <a:gdLst>
                <a:gd name="T0" fmla="*/ 183 w 340"/>
                <a:gd name="T1" fmla="*/ 138 h 258"/>
                <a:gd name="T2" fmla="*/ 44 w 340"/>
                <a:gd name="T3" fmla="*/ 55 h 258"/>
                <a:gd name="T4" fmla="*/ 113 w 340"/>
                <a:gd name="T5" fmla="*/ 107 h 258"/>
                <a:gd name="T6" fmla="*/ 254 w 340"/>
                <a:gd name="T7" fmla="*/ 248 h 258"/>
                <a:gd name="T8" fmla="*/ 109 w 340"/>
                <a:gd name="T9" fmla="*/ 217 h 258"/>
                <a:gd name="T10" fmla="*/ 155 w 340"/>
                <a:gd name="T11" fmla="*/ 231 h 258"/>
                <a:gd name="T12" fmla="*/ 150 w 340"/>
                <a:gd name="T13" fmla="*/ 223 h 258"/>
                <a:gd name="T14" fmla="*/ 149 w 340"/>
                <a:gd name="T15" fmla="*/ 258 h 258"/>
                <a:gd name="T16" fmla="*/ 115 w 340"/>
                <a:gd name="T17" fmla="*/ 248 h 258"/>
                <a:gd name="T18" fmla="*/ 130 w 340"/>
                <a:gd name="T19" fmla="*/ 248 h 258"/>
                <a:gd name="T20" fmla="*/ 93 w 340"/>
                <a:gd name="T21" fmla="*/ 248 h 258"/>
                <a:gd name="T22" fmla="*/ 84 w 340"/>
                <a:gd name="T23" fmla="*/ 233 h 258"/>
                <a:gd name="T24" fmla="*/ 221 w 340"/>
                <a:gd name="T25" fmla="*/ 229 h 258"/>
                <a:gd name="T26" fmla="*/ 221 w 340"/>
                <a:gd name="T27" fmla="*/ 223 h 258"/>
                <a:gd name="T28" fmla="*/ 191 w 340"/>
                <a:gd name="T29" fmla="*/ 238 h 258"/>
                <a:gd name="T30" fmla="*/ 186 w 340"/>
                <a:gd name="T31" fmla="*/ 239 h 258"/>
                <a:gd name="T32" fmla="*/ 202 w 340"/>
                <a:gd name="T33" fmla="*/ 224 h 258"/>
                <a:gd name="T34" fmla="*/ 242 w 340"/>
                <a:gd name="T35" fmla="*/ 224 h 258"/>
                <a:gd name="T36" fmla="*/ 45 w 340"/>
                <a:gd name="T37" fmla="*/ 229 h 258"/>
                <a:gd name="T38" fmla="*/ 45 w 340"/>
                <a:gd name="T39" fmla="*/ 223 h 258"/>
                <a:gd name="T40" fmla="*/ 15 w 340"/>
                <a:gd name="T41" fmla="*/ 238 h 258"/>
                <a:gd name="T42" fmla="*/ 10 w 340"/>
                <a:gd name="T43" fmla="*/ 239 h 258"/>
                <a:gd name="T44" fmla="*/ 26 w 340"/>
                <a:gd name="T45" fmla="*/ 224 h 258"/>
                <a:gd name="T46" fmla="*/ 66 w 340"/>
                <a:gd name="T47" fmla="*/ 224 h 258"/>
                <a:gd name="T48" fmla="*/ 275 w 340"/>
                <a:gd name="T49" fmla="*/ 229 h 258"/>
                <a:gd name="T50" fmla="*/ 274 w 340"/>
                <a:gd name="T51" fmla="*/ 249 h 258"/>
                <a:gd name="T52" fmla="*/ 113 w 340"/>
                <a:gd name="T53" fmla="*/ 174 h 258"/>
                <a:gd name="T54" fmla="*/ 113 w 340"/>
                <a:gd name="T55" fmla="*/ 181 h 258"/>
                <a:gd name="T56" fmla="*/ 59 w 340"/>
                <a:gd name="T57" fmla="*/ 177 h 258"/>
                <a:gd name="T58" fmla="*/ 330 w 340"/>
                <a:gd name="T59" fmla="*/ 205 h 258"/>
                <a:gd name="T60" fmla="*/ 339 w 340"/>
                <a:gd name="T61" fmla="*/ 188 h 258"/>
                <a:gd name="T62" fmla="*/ 267 w 340"/>
                <a:gd name="T63" fmla="*/ 181 h 258"/>
                <a:gd name="T64" fmla="*/ 273 w 340"/>
                <a:gd name="T65" fmla="*/ 197 h 258"/>
                <a:gd name="T66" fmla="*/ 296 w 340"/>
                <a:gd name="T67" fmla="*/ 205 h 258"/>
                <a:gd name="T68" fmla="*/ 285 w 340"/>
                <a:gd name="T69" fmla="*/ 175 h 258"/>
                <a:gd name="T70" fmla="*/ 305 w 340"/>
                <a:gd name="T71" fmla="*/ 191 h 258"/>
                <a:gd name="T72" fmla="*/ 320 w 340"/>
                <a:gd name="T73" fmla="*/ 195 h 258"/>
                <a:gd name="T74" fmla="*/ 247 w 340"/>
                <a:gd name="T75" fmla="*/ 191 h 258"/>
                <a:gd name="T76" fmla="*/ 262 w 340"/>
                <a:gd name="T77" fmla="*/ 195 h 258"/>
                <a:gd name="T78" fmla="*/ 186 w 340"/>
                <a:gd name="T79" fmla="*/ 197 h 258"/>
                <a:gd name="T80" fmla="*/ 190 w 340"/>
                <a:gd name="T81" fmla="*/ 185 h 258"/>
                <a:gd name="T82" fmla="*/ 195 w 340"/>
                <a:gd name="T83" fmla="*/ 205 h 258"/>
                <a:gd name="T84" fmla="*/ 159 w 340"/>
                <a:gd name="T85" fmla="*/ 198 h 258"/>
                <a:gd name="T86" fmla="*/ 144 w 340"/>
                <a:gd name="T87" fmla="*/ 193 h 258"/>
                <a:gd name="T88" fmla="*/ 153 w 340"/>
                <a:gd name="T89" fmla="*/ 215 h 258"/>
                <a:gd name="T90" fmla="*/ 227 w 340"/>
                <a:gd name="T91" fmla="*/ 200 h 258"/>
                <a:gd name="T92" fmla="*/ 216 w 340"/>
                <a:gd name="T93" fmla="*/ 174 h 258"/>
                <a:gd name="T94" fmla="*/ 92 w 340"/>
                <a:gd name="T95" fmla="*/ 200 h 258"/>
                <a:gd name="T96" fmla="*/ 90 w 340"/>
                <a:gd name="T97" fmla="*/ 180 h 258"/>
                <a:gd name="T98" fmla="*/ 96 w 340"/>
                <a:gd name="T99" fmla="*/ 174 h 258"/>
                <a:gd name="T100" fmla="*/ 71 w 340"/>
                <a:gd name="T101" fmla="*/ 174 h 258"/>
                <a:gd name="T102" fmla="*/ 125 w 340"/>
                <a:gd name="T103" fmla="*/ 205 h 258"/>
                <a:gd name="T104" fmla="*/ 140 w 340"/>
                <a:gd name="T105" fmla="*/ 205 h 258"/>
                <a:gd name="T106" fmla="*/ 33 w 340"/>
                <a:gd name="T107" fmla="*/ 181 h 258"/>
                <a:gd name="T108" fmla="*/ 54 w 340"/>
                <a:gd name="T109" fmla="*/ 205 h 258"/>
                <a:gd name="T110" fmla="*/ 9 w 340"/>
                <a:gd name="T111" fmla="*/ 178 h 258"/>
                <a:gd name="T112" fmla="*/ 17 w 340"/>
                <a:gd name="T113" fmla="*/ 190 h 258"/>
                <a:gd name="T114" fmla="*/ 2 w 340"/>
                <a:gd name="T115" fmla="*/ 17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0" h="258">
                  <a:moveTo>
                    <a:pt x="186" y="0"/>
                  </a:moveTo>
                  <a:cubicBezTo>
                    <a:pt x="163" y="45"/>
                    <a:pt x="163" y="45"/>
                    <a:pt x="163" y="45"/>
                  </a:cubicBezTo>
                  <a:cubicBezTo>
                    <a:pt x="139" y="0"/>
                    <a:pt x="139" y="0"/>
                    <a:pt x="139" y="0"/>
                  </a:cubicBezTo>
                  <a:cubicBezTo>
                    <a:pt x="94" y="0"/>
                    <a:pt x="94" y="0"/>
                    <a:pt x="94" y="0"/>
                  </a:cubicBezTo>
                  <a:cubicBezTo>
                    <a:pt x="142" y="84"/>
                    <a:pt x="142" y="84"/>
                    <a:pt x="142" y="84"/>
                  </a:cubicBezTo>
                  <a:cubicBezTo>
                    <a:pt x="142" y="138"/>
                    <a:pt x="142" y="138"/>
                    <a:pt x="142" y="138"/>
                  </a:cubicBezTo>
                  <a:cubicBezTo>
                    <a:pt x="183" y="138"/>
                    <a:pt x="183" y="138"/>
                    <a:pt x="183" y="138"/>
                  </a:cubicBezTo>
                  <a:cubicBezTo>
                    <a:pt x="183" y="84"/>
                    <a:pt x="183" y="84"/>
                    <a:pt x="183" y="84"/>
                  </a:cubicBezTo>
                  <a:cubicBezTo>
                    <a:pt x="231" y="0"/>
                    <a:pt x="231" y="0"/>
                    <a:pt x="231" y="0"/>
                  </a:cubicBezTo>
                  <a:lnTo>
                    <a:pt x="186" y="0"/>
                  </a:lnTo>
                  <a:close/>
                  <a:moveTo>
                    <a:pt x="44" y="84"/>
                  </a:moveTo>
                  <a:cubicBezTo>
                    <a:pt x="94" y="84"/>
                    <a:pt x="94" y="84"/>
                    <a:pt x="94" y="84"/>
                  </a:cubicBezTo>
                  <a:cubicBezTo>
                    <a:pt x="94" y="55"/>
                    <a:pt x="94" y="55"/>
                    <a:pt x="94" y="55"/>
                  </a:cubicBezTo>
                  <a:cubicBezTo>
                    <a:pt x="44" y="55"/>
                    <a:pt x="44" y="55"/>
                    <a:pt x="44" y="55"/>
                  </a:cubicBezTo>
                  <a:cubicBezTo>
                    <a:pt x="44" y="32"/>
                    <a:pt x="44" y="32"/>
                    <a:pt x="44" y="32"/>
                  </a:cubicBezTo>
                  <a:cubicBezTo>
                    <a:pt x="99" y="32"/>
                    <a:pt x="99" y="32"/>
                    <a:pt x="99" y="32"/>
                  </a:cubicBezTo>
                  <a:cubicBezTo>
                    <a:pt x="81" y="0"/>
                    <a:pt x="81" y="0"/>
                    <a:pt x="81" y="0"/>
                  </a:cubicBezTo>
                  <a:cubicBezTo>
                    <a:pt x="2" y="0"/>
                    <a:pt x="2" y="0"/>
                    <a:pt x="2" y="0"/>
                  </a:cubicBezTo>
                  <a:cubicBezTo>
                    <a:pt x="2" y="138"/>
                    <a:pt x="2" y="138"/>
                    <a:pt x="2" y="138"/>
                  </a:cubicBezTo>
                  <a:cubicBezTo>
                    <a:pt x="113" y="138"/>
                    <a:pt x="113" y="138"/>
                    <a:pt x="113" y="138"/>
                  </a:cubicBezTo>
                  <a:cubicBezTo>
                    <a:pt x="113" y="107"/>
                    <a:pt x="113" y="107"/>
                    <a:pt x="113" y="107"/>
                  </a:cubicBezTo>
                  <a:cubicBezTo>
                    <a:pt x="44" y="107"/>
                    <a:pt x="44" y="107"/>
                    <a:pt x="44" y="107"/>
                  </a:cubicBezTo>
                  <a:lnTo>
                    <a:pt x="44" y="84"/>
                  </a:lnTo>
                  <a:close/>
                  <a:moveTo>
                    <a:pt x="254" y="217"/>
                  </a:moveTo>
                  <a:cubicBezTo>
                    <a:pt x="260" y="214"/>
                    <a:pt x="260" y="214"/>
                    <a:pt x="260" y="214"/>
                  </a:cubicBezTo>
                  <a:cubicBezTo>
                    <a:pt x="260" y="236"/>
                    <a:pt x="260" y="236"/>
                    <a:pt x="260" y="236"/>
                  </a:cubicBezTo>
                  <a:cubicBezTo>
                    <a:pt x="260" y="248"/>
                    <a:pt x="260" y="248"/>
                    <a:pt x="260" y="248"/>
                  </a:cubicBezTo>
                  <a:cubicBezTo>
                    <a:pt x="254" y="248"/>
                    <a:pt x="254" y="248"/>
                    <a:pt x="254" y="248"/>
                  </a:cubicBezTo>
                  <a:lnTo>
                    <a:pt x="254" y="217"/>
                  </a:lnTo>
                  <a:close/>
                  <a:moveTo>
                    <a:pt x="109" y="217"/>
                  </a:moveTo>
                  <a:cubicBezTo>
                    <a:pt x="109" y="220"/>
                    <a:pt x="109" y="220"/>
                    <a:pt x="109" y="220"/>
                  </a:cubicBezTo>
                  <a:cubicBezTo>
                    <a:pt x="103" y="220"/>
                    <a:pt x="103" y="220"/>
                    <a:pt x="103" y="220"/>
                  </a:cubicBezTo>
                  <a:cubicBezTo>
                    <a:pt x="103" y="214"/>
                    <a:pt x="103" y="214"/>
                    <a:pt x="103" y="214"/>
                  </a:cubicBezTo>
                  <a:cubicBezTo>
                    <a:pt x="109" y="214"/>
                    <a:pt x="109" y="214"/>
                    <a:pt x="109" y="214"/>
                  </a:cubicBezTo>
                  <a:lnTo>
                    <a:pt x="109" y="217"/>
                  </a:lnTo>
                  <a:close/>
                  <a:moveTo>
                    <a:pt x="103" y="224"/>
                  </a:moveTo>
                  <a:cubicBezTo>
                    <a:pt x="109" y="224"/>
                    <a:pt x="109" y="224"/>
                    <a:pt x="109" y="224"/>
                  </a:cubicBezTo>
                  <a:cubicBezTo>
                    <a:pt x="109" y="235"/>
                    <a:pt x="109" y="235"/>
                    <a:pt x="109" y="235"/>
                  </a:cubicBezTo>
                  <a:cubicBezTo>
                    <a:pt x="109" y="248"/>
                    <a:pt x="109" y="248"/>
                    <a:pt x="109" y="248"/>
                  </a:cubicBezTo>
                  <a:cubicBezTo>
                    <a:pt x="103" y="248"/>
                    <a:pt x="103" y="248"/>
                    <a:pt x="103" y="248"/>
                  </a:cubicBezTo>
                  <a:lnTo>
                    <a:pt x="103" y="224"/>
                  </a:lnTo>
                  <a:close/>
                  <a:moveTo>
                    <a:pt x="155" y="231"/>
                  </a:moveTo>
                  <a:cubicBezTo>
                    <a:pt x="155" y="241"/>
                    <a:pt x="155" y="241"/>
                    <a:pt x="155" y="241"/>
                  </a:cubicBezTo>
                  <a:cubicBezTo>
                    <a:pt x="154" y="242"/>
                    <a:pt x="153" y="243"/>
                    <a:pt x="151" y="243"/>
                  </a:cubicBezTo>
                  <a:cubicBezTo>
                    <a:pt x="149" y="243"/>
                    <a:pt x="146" y="242"/>
                    <a:pt x="146" y="236"/>
                  </a:cubicBezTo>
                  <a:cubicBezTo>
                    <a:pt x="146" y="230"/>
                    <a:pt x="149" y="229"/>
                    <a:pt x="151" y="229"/>
                  </a:cubicBezTo>
                  <a:cubicBezTo>
                    <a:pt x="153" y="229"/>
                    <a:pt x="154" y="230"/>
                    <a:pt x="155" y="231"/>
                  </a:cubicBezTo>
                  <a:moveTo>
                    <a:pt x="155" y="225"/>
                  </a:moveTo>
                  <a:cubicBezTo>
                    <a:pt x="154" y="224"/>
                    <a:pt x="152" y="223"/>
                    <a:pt x="150" y="223"/>
                  </a:cubicBezTo>
                  <a:cubicBezTo>
                    <a:pt x="144" y="223"/>
                    <a:pt x="140" y="228"/>
                    <a:pt x="140" y="236"/>
                  </a:cubicBezTo>
                  <a:cubicBezTo>
                    <a:pt x="140" y="244"/>
                    <a:pt x="144" y="249"/>
                    <a:pt x="149" y="249"/>
                  </a:cubicBezTo>
                  <a:cubicBezTo>
                    <a:pt x="152" y="249"/>
                    <a:pt x="153" y="248"/>
                    <a:pt x="155" y="246"/>
                  </a:cubicBezTo>
                  <a:cubicBezTo>
                    <a:pt x="155" y="247"/>
                    <a:pt x="155" y="247"/>
                    <a:pt x="155" y="247"/>
                  </a:cubicBezTo>
                  <a:cubicBezTo>
                    <a:pt x="155" y="250"/>
                    <a:pt x="155" y="253"/>
                    <a:pt x="147" y="253"/>
                  </a:cubicBezTo>
                  <a:cubicBezTo>
                    <a:pt x="147" y="253"/>
                    <a:pt x="147" y="253"/>
                    <a:pt x="147" y="253"/>
                  </a:cubicBezTo>
                  <a:cubicBezTo>
                    <a:pt x="149" y="258"/>
                    <a:pt x="149" y="258"/>
                    <a:pt x="149" y="258"/>
                  </a:cubicBezTo>
                  <a:cubicBezTo>
                    <a:pt x="149" y="258"/>
                    <a:pt x="149" y="258"/>
                    <a:pt x="149" y="258"/>
                  </a:cubicBezTo>
                  <a:cubicBezTo>
                    <a:pt x="157" y="258"/>
                    <a:pt x="161" y="254"/>
                    <a:pt x="161" y="246"/>
                  </a:cubicBezTo>
                  <a:cubicBezTo>
                    <a:pt x="161" y="224"/>
                    <a:pt x="161" y="224"/>
                    <a:pt x="161" y="224"/>
                  </a:cubicBezTo>
                  <a:cubicBezTo>
                    <a:pt x="155" y="224"/>
                    <a:pt x="155" y="224"/>
                    <a:pt x="155" y="224"/>
                  </a:cubicBezTo>
                  <a:lnTo>
                    <a:pt x="155" y="225"/>
                  </a:lnTo>
                  <a:close/>
                  <a:moveTo>
                    <a:pt x="121" y="248"/>
                  </a:moveTo>
                  <a:cubicBezTo>
                    <a:pt x="115" y="248"/>
                    <a:pt x="115" y="248"/>
                    <a:pt x="115" y="248"/>
                  </a:cubicBezTo>
                  <a:cubicBezTo>
                    <a:pt x="115" y="224"/>
                    <a:pt x="115" y="224"/>
                    <a:pt x="115" y="224"/>
                  </a:cubicBezTo>
                  <a:cubicBezTo>
                    <a:pt x="121" y="224"/>
                    <a:pt x="121" y="224"/>
                    <a:pt x="121" y="224"/>
                  </a:cubicBezTo>
                  <a:cubicBezTo>
                    <a:pt x="121" y="226"/>
                    <a:pt x="121" y="226"/>
                    <a:pt x="121" y="226"/>
                  </a:cubicBezTo>
                  <a:cubicBezTo>
                    <a:pt x="122" y="224"/>
                    <a:pt x="124" y="223"/>
                    <a:pt x="127" y="223"/>
                  </a:cubicBezTo>
                  <a:cubicBezTo>
                    <a:pt x="133" y="223"/>
                    <a:pt x="136" y="227"/>
                    <a:pt x="136" y="234"/>
                  </a:cubicBezTo>
                  <a:cubicBezTo>
                    <a:pt x="136" y="248"/>
                    <a:pt x="136" y="248"/>
                    <a:pt x="136" y="248"/>
                  </a:cubicBezTo>
                  <a:cubicBezTo>
                    <a:pt x="130" y="248"/>
                    <a:pt x="130" y="248"/>
                    <a:pt x="130" y="248"/>
                  </a:cubicBezTo>
                  <a:cubicBezTo>
                    <a:pt x="130" y="235"/>
                    <a:pt x="130" y="235"/>
                    <a:pt x="130" y="235"/>
                  </a:cubicBezTo>
                  <a:cubicBezTo>
                    <a:pt x="130" y="231"/>
                    <a:pt x="128" y="229"/>
                    <a:pt x="125" y="229"/>
                  </a:cubicBezTo>
                  <a:cubicBezTo>
                    <a:pt x="122" y="229"/>
                    <a:pt x="121" y="231"/>
                    <a:pt x="121" y="235"/>
                  </a:cubicBezTo>
                  <a:lnTo>
                    <a:pt x="121" y="248"/>
                  </a:lnTo>
                  <a:close/>
                  <a:moveTo>
                    <a:pt x="92" y="232"/>
                  </a:moveTo>
                  <a:cubicBezTo>
                    <a:pt x="100" y="248"/>
                    <a:pt x="100" y="248"/>
                    <a:pt x="100" y="248"/>
                  </a:cubicBezTo>
                  <a:cubicBezTo>
                    <a:pt x="93" y="248"/>
                    <a:pt x="93" y="248"/>
                    <a:pt x="93" y="248"/>
                  </a:cubicBezTo>
                  <a:cubicBezTo>
                    <a:pt x="88" y="237"/>
                    <a:pt x="88" y="237"/>
                    <a:pt x="88" y="237"/>
                  </a:cubicBezTo>
                  <a:cubicBezTo>
                    <a:pt x="84" y="241"/>
                    <a:pt x="84" y="241"/>
                    <a:pt x="84" y="241"/>
                  </a:cubicBezTo>
                  <a:cubicBezTo>
                    <a:pt x="84" y="248"/>
                    <a:pt x="84" y="248"/>
                    <a:pt x="84" y="248"/>
                  </a:cubicBezTo>
                  <a:cubicBezTo>
                    <a:pt x="78" y="248"/>
                    <a:pt x="78" y="248"/>
                    <a:pt x="78" y="248"/>
                  </a:cubicBezTo>
                  <a:cubicBezTo>
                    <a:pt x="78" y="217"/>
                    <a:pt x="78" y="217"/>
                    <a:pt x="78" y="217"/>
                  </a:cubicBezTo>
                  <a:cubicBezTo>
                    <a:pt x="84" y="214"/>
                    <a:pt x="84" y="214"/>
                    <a:pt x="84" y="214"/>
                  </a:cubicBezTo>
                  <a:cubicBezTo>
                    <a:pt x="84" y="233"/>
                    <a:pt x="84" y="233"/>
                    <a:pt x="84" y="233"/>
                  </a:cubicBezTo>
                  <a:cubicBezTo>
                    <a:pt x="85" y="232"/>
                    <a:pt x="86" y="231"/>
                    <a:pt x="87" y="230"/>
                  </a:cubicBezTo>
                  <a:cubicBezTo>
                    <a:pt x="92" y="224"/>
                    <a:pt x="92" y="224"/>
                    <a:pt x="92" y="224"/>
                  </a:cubicBezTo>
                  <a:cubicBezTo>
                    <a:pt x="99" y="224"/>
                    <a:pt x="99" y="224"/>
                    <a:pt x="99" y="224"/>
                  </a:cubicBezTo>
                  <a:lnTo>
                    <a:pt x="92" y="232"/>
                  </a:lnTo>
                  <a:close/>
                  <a:moveTo>
                    <a:pt x="221" y="243"/>
                  </a:moveTo>
                  <a:cubicBezTo>
                    <a:pt x="218" y="243"/>
                    <a:pt x="216" y="240"/>
                    <a:pt x="216" y="236"/>
                  </a:cubicBezTo>
                  <a:cubicBezTo>
                    <a:pt x="216" y="232"/>
                    <a:pt x="218" y="229"/>
                    <a:pt x="221" y="229"/>
                  </a:cubicBezTo>
                  <a:cubicBezTo>
                    <a:pt x="224" y="229"/>
                    <a:pt x="225" y="232"/>
                    <a:pt x="225" y="236"/>
                  </a:cubicBezTo>
                  <a:cubicBezTo>
                    <a:pt x="225" y="240"/>
                    <a:pt x="224" y="243"/>
                    <a:pt x="221" y="243"/>
                  </a:cubicBezTo>
                  <a:moveTo>
                    <a:pt x="221" y="223"/>
                  </a:moveTo>
                  <a:cubicBezTo>
                    <a:pt x="214" y="223"/>
                    <a:pt x="209" y="229"/>
                    <a:pt x="209" y="236"/>
                  </a:cubicBezTo>
                  <a:cubicBezTo>
                    <a:pt x="209" y="243"/>
                    <a:pt x="214" y="249"/>
                    <a:pt x="221" y="249"/>
                  </a:cubicBezTo>
                  <a:cubicBezTo>
                    <a:pt x="227" y="249"/>
                    <a:pt x="232" y="243"/>
                    <a:pt x="232" y="236"/>
                  </a:cubicBezTo>
                  <a:cubicBezTo>
                    <a:pt x="232" y="229"/>
                    <a:pt x="227" y="223"/>
                    <a:pt x="221" y="223"/>
                  </a:cubicBezTo>
                  <a:moveTo>
                    <a:pt x="202" y="224"/>
                  </a:moveTo>
                  <a:cubicBezTo>
                    <a:pt x="208" y="224"/>
                    <a:pt x="208" y="224"/>
                    <a:pt x="208" y="224"/>
                  </a:cubicBezTo>
                  <a:cubicBezTo>
                    <a:pt x="201" y="248"/>
                    <a:pt x="201" y="248"/>
                    <a:pt x="201" y="248"/>
                  </a:cubicBezTo>
                  <a:cubicBezTo>
                    <a:pt x="196" y="248"/>
                    <a:pt x="196" y="248"/>
                    <a:pt x="196" y="248"/>
                  </a:cubicBezTo>
                  <a:cubicBezTo>
                    <a:pt x="193" y="238"/>
                    <a:pt x="193" y="238"/>
                    <a:pt x="193" y="238"/>
                  </a:cubicBezTo>
                  <a:cubicBezTo>
                    <a:pt x="193" y="236"/>
                    <a:pt x="192" y="234"/>
                    <a:pt x="192" y="233"/>
                  </a:cubicBezTo>
                  <a:cubicBezTo>
                    <a:pt x="192" y="234"/>
                    <a:pt x="191" y="237"/>
                    <a:pt x="191" y="238"/>
                  </a:cubicBezTo>
                  <a:cubicBezTo>
                    <a:pt x="188" y="248"/>
                    <a:pt x="188" y="248"/>
                    <a:pt x="188" y="248"/>
                  </a:cubicBezTo>
                  <a:cubicBezTo>
                    <a:pt x="183" y="248"/>
                    <a:pt x="183" y="248"/>
                    <a:pt x="183" y="248"/>
                  </a:cubicBezTo>
                  <a:cubicBezTo>
                    <a:pt x="183" y="248"/>
                    <a:pt x="183" y="248"/>
                    <a:pt x="183" y="248"/>
                  </a:cubicBezTo>
                  <a:cubicBezTo>
                    <a:pt x="176" y="224"/>
                    <a:pt x="176" y="224"/>
                    <a:pt x="176" y="224"/>
                  </a:cubicBezTo>
                  <a:cubicBezTo>
                    <a:pt x="182" y="224"/>
                    <a:pt x="182" y="224"/>
                    <a:pt x="182" y="224"/>
                  </a:cubicBezTo>
                  <a:cubicBezTo>
                    <a:pt x="184" y="233"/>
                    <a:pt x="184" y="233"/>
                    <a:pt x="184" y="233"/>
                  </a:cubicBezTo>
                  <a:cubicBezTo>
                    <a:pt x="185" y="234"/>
                    <a:pt x="185" y="237"/>
                    <a:pt x="186" y="239"/>
                  </a:cubicBezTo>
                  <a:cubicBezTo>
                    <a:pt x="186" y="237"/>
                    <a:pt x="187" y="234"/>
                    <a:pt x="187" y="233"/>
                  </a:cubicBezTo>
                  <a:cubicBezTo>
                    <a:pt x="190" y="224"/>
                    <a:pt x="190" y="224"/>
                    <a:pt x="190" y="224"/>
                  </a:cubicBezTo>
                  <a:cubicBezTo>
                    <a:pt x="195" y="224"/>
                    <a:pt x="195" y="224"/>
                    <a:pt x="195" y="224"/>
                  </a:cubicBezTo>
                  <a:cubicBezTo>
                    <a:pt x="197" y="233"/>
                    <a:pt x="197" y="233"/>
                    <a:pt x="197" y="233"/>
                  </a:cubicBezTo>
                  <a:cubicBezTo>
                    <a:pt x="198" y="234"/>
                    <a:pt x="198" y="237"/>
                    <a:pt x="199" y="239"/>
                  </a:cubicBezTo>
                  <a:cubicBezTo>
                    <a:pt x="199" y="237"/>
                    <a:pt x="200" y="235"/>
                    <a:pt x="200" y="233"/>
                  </a:cubicBezTo>
                  <a:lnTo>
                    <a:pt x="202" y="224"/>
                  </a:lnTo>
                  <a:close/>
                  <a:moveTo>
                    <a:pt x="250" y="231"/>
                  </a:moveTo>
                  <a:cubicBezTo>
                    <a:pt x="249" y="230"/>
                    <a:pt x="247" y="229"/>
                    <a:pt x="246" y="229"/>
                  </a:cubicBezTo>
                  <a:cubicBezTo>
                    <a:pt x="243" y="229"/>
                    <a:pt x="242" y="231"/>
                    <a:pt x="242" y="235"/>
                  </a:cubicBezTo>
                  <a:cubicBezTo>
                    <a:pt x="242" y="248"/>
                    <a:pt x="242" y="248"/>
                    <a:pt x="242" y="248"/>
                  </a:cubicBezTo>
                  <a:cubicBezTo>
                    <a:pt x="235" y="248"/>
                    <a:pt x="235" y="248"/>
                    <a:pt x="235" y="248"/>
                  </a:cubicBezTo>
                  <a:cubicBezTo>
                    <a:pt x="235" y="224"/>
                    <a:pt x="235" y="224"/>
                    <a:pt x="235" y="224"/>
                  </a:cubicBezTo>
                  <a:cubicBezTo>
                    <a:pt x="242" y="224"/>
                    <a:pt x="242" y="224"/>
                    <a:pt x="242" y="224"/>
                  </a:cubicBezTo>
                  <a:cubicBezTo>
                    <a:pt x="242" y="226"/>
                    <a:pt x="242" y="226"/>
                    <a:pt x="242" y="226"/>
                  </a:cubicBezTo>
                  <a:cubicBezTo>
                    <a:pt x="243" y="224"/>
                    <a:pt x="245" y="223"/>
                    <a:pt x="247" y="223"/>
                  </a:cubicBezTo>
                  <a:cubicBezTo>
                    <a:pt x="249" y="223"/>
                    <a:pt x="250" y="224"/>
                    <a:pt x="251" y="225"/>
                  </a:cubicBezTo>
                  <a:lnTo>
                    <a:pt x="250" y="231"/>
                  </a:lnTo>
                  <a:close/>
                  <a:moveTo>
                    <a:pt x="45" y="243"/>
                  </a:moveTo>
                  <a:cubicBezTo>
                    <a:pt x="42" y="243"/>
                    <a:pt x="40" y="240"/>
                    <a:pt x="40" y="236"/>
                  </a:cubicBezTo>
                  <a:cubicBezTo>
                    <a:pt x="40" y="232"/>
                    <a:pt x="42" y="229"/>
                    <a:pt x="45" y="229"/>
                  </a:cubicBezTo>
                  <a:cubicBezTo>
                    <a:pt x="48" y="229"/>
                    <a:pt x="50" y="232"/>
                    <a:pt x="50" y="236"/>
                  </a:cubicBezTo>
                  <a:cubicBezTo>
                    <a:pt x="50" y="240"/>
                    <a:pt x="48" y="243"/>
                    <a:pt x="45" y="243"/>
                  </a:cubicBezTo>
                  <a:moveTo>
                    <a:pt x="45" y="223"/>
                  </a:moveTo>
                  <a:cubicBezTo>
                    <a:pt x="38" y="223"/>
                    <a:pt x="34" y="229"/>
                    <a:pt x="34" y="236"/>
                  </a:cubicBezTo>
                  <a:cubicBezTo>
                    <a:pt x="34" y="243"/>
                    <a:pt x="38" y="249"/>
                    <a:pt x="45" y="249"/>
                  </a:cubicBezTo>
                  <a:cubicBezTo>
                    <a:pt x="51" y="249"/>
                    <a:pt x="56" y="243"/>
                    <a:pt x="56" y="236"/>
                  </a:cubicBezTo>
                  <a:cubicBezTo>
                    <a:pt x="56" y="229"/>
                    <a:pt x="51" y="223"/>
                    <a:pt x="45" y="223"/>
                  </a:cubicBezTo>
                  <a:moveTo>
                    <a:pt x="26" y="224"/>
                  </a:moveTo>
                  <a:cubicBezTo>
                    <a:pt x="32" y="224"/>
                    <a:pt x="32" y="224"/>
                    <a:pt x="32" y="224"/>
                  </a:cubicBezTo>
                  <a:cubicBezTo>
                    <a:pt x="25" y="248"/>
                    <a:pt x="25" y="248"/>
                    <a:pt x="25" y="248"/>
                  </a:cubicBezTo>
                  <a:cubicBezTo>
                    <a:pt x="20" y="248"/>
                    <a:pt x="20" y="248"/>
                    <a:pt x="20" y="248"/>
                  </a:cubicBezTo>
                  <a:cubicBezTo>
                    <a:pt x="18" y="238"/>
                    <a:pt x="18" y="238"/>
                    <a:pt x="18" y="238"/>
                  </a:cubicBezTo>
                  <a:cubicBezTo>
                    <a:pt x="17" y="236"/>
                    <a:pt x="17" y="234"/>
                    <a:pt x="16" y="233"/>
                  </a:cubicBezTo>
                  <a:cubicBezTo>
                    <a:pt x="16" y="234"/>
                    <a:pt x="15" y="237"/>
                    <a:pt x="15" y="238"/>
                  </a:cubicBezTo>
                  <a:cubicBezTo>
                    <a:pt x="12" y="248"/>
                    <a:pt x="12" y="248"/>
                    <a:pt x="12" y="248"/>
                  </a:cubicBezTo>
                  <a:cubicBezTo>
                    <a:pt x="7" y="248"/>
                    <a:pt x="7" y="248"/>
                    <a:pt x="7" y="248"/>
                  </a:cubicBezTo>
                  <a:cubicBezTo>
                    <a:pt x="7" y="248"/>
                    <a:pt x="7" y="248"/>
                    <a:pt x="7" y="248"/>
                  </a:cubicBezTo>
                  <a:cubicBezTo>
                    <a:pt x="0" y="224"/>
                    <a:pt x="0" y="224"/>
                    <a:pt x="0" y="224"/>
                  </a:cubicBezTo>
                  <a:cubicBezTo>
                    <a:pt x="6" y="224"/>
                    <a:pt x="6" y="224"/>
                    <a:pt x="6" y="224"/>
                  </a:cubicBezTo>
                  <a:cubicBezTo>
                    <a:pt x="8" y="233"/>
                    <a:pt x="8" y="233"/>
                    <a:pt x="8" y="233"/>
                  </a:cubicBezTo>
                  <a:cubicBezTo>
                    <a:pt x="9" y="234"/>
                    <a:pt x="9" y="237"/>
                    <a:pt x="10" y="239"/>
                  </a:cubicBezTo>
                  <a:cubicBezTo>
                    <a:pt x="10" y="237"/>
                    <a:pt x="11" y="234"/>
                    <a:pt x="11" y="233"/>
                  </a:cubicBezTo>
                  <a:cubicBezTo>
                    <a:pt x="14" y="224"/>
                    <a:pt x="14" y="224"/>
                    <a:pt x="14" y="224"/>
                  </a:cubicBezTo>
                  <a:cubicBezTo>
                    <a:pt x="19" y="224"/>
                    <a:pt x="19" y="224"/>
                    <a:pt x="19" y="224"/>
                  </a:cubicBezTo>
                  <a:cubicBezTo>
                    <a:pt x="21" y="233"/>
                    <a:pt x="21" y="233"/>
                    <a:pt x="21" y="233"/>
                  </a:cubicBezTo>
                  <a:cubicBezTo>
                    <a:pt x="22" y="234"/>
                    <a:pt x="23" y="237"/>
                    <a:pt x="23" y="239"/>
                  </a:cubicBezTo>
                  <a:cubicBezTo>
                    <a:pt x="23" y="237"/>
                    <a:pt x="24" y="235"/>
                    <a:pt x="24" y="233"/>
                  </a:cubicBezTo>
                  <a:lnTo>
                    <a:pt x="26" y="224"/>
                  </a:lnTo>
                  <a:close/>
                  <a:moveTo>
                    <a:pt x="74" y="231"/>
                  </a:moveTo>
                  <a:cubicBezTo>
                    <a:pt x="73" y="230"/>
                    <a:pt x="71" y="229"/>
                    <a:pt x="70" y="229"/>
                  </a:cubicBezTo>
                  <a:cubicBezTo>
                    <a:pt x="67" y="229"/>
                    <a:pt x="66" y="231"/>
                    <a:pt x="66" y="235"/>
                  </a:cubicBezTo>
                  <a:cubicBezTo>
                    <a:pt x="66" y="248"/>
                    <a:pt x="66" y="248"/>
                    <a:pt x="66" y="248"/>
                  </a:cubicBezTo>
                  <a:cubicBezTo>
                    <a:pt x="60" y="248"/>
                    <a:pt x="60" y="248"/>
                    <a:pt x="60" y="248"/>
                  </a:cubicBezTo>
                  <a:cubicBezTo>
                    <a:pt x="60" y="224"/>
                    <a:pt x="60" y="224"/>
                    <a:pt x="60" y="224"/>
                  </a:cubicBezTo>
                  <a:cubicBezTo>
                    <a:pt x="66" y="224"/>
                    <a:pt x="66" y="224"/>
                    <a:pt x="66" y="224"/>
                  </a:cubicBezTo>
                  <a:cubicBezTo>
                    <a:pt x="66" y="226"/>
                    <a:pt x="66" y="226"/>
                    <a:pt x="66" y="226"/>
                  </a:cubicBezTo>
                  <a:cubicBezTo>
                    <a:pt x="67" y="224"/>
                    <a:pt x="69" y="223"/>
                    <a:pt x="71" y="223"/>
                  </a:cubicBezTo>
                  <a:cubicBezTo>
                    <a:pt x="73" y="223"/>
                    <a:pt x="74" y="224"/>
                    <a:pt x="76" y="225"/>
                  </a:cubicBezTo>
                  <a:lnTo>
                    <a:pt x="74" y="231"/>
                  </a:lnTo>
                  <a:close/>
                  <a:moveTo>
                    <a:pt x="275" y="243"/>
                  </a:moveTo>
                  <a:cubicBezTo>
                    <a:pt x="273" y="243"/>
                    <a:pt x="271" y="242"/>
                    <a:pt x="271" y="236"/>
                  </a:cubicBezTo>
                  <a:cubicBezTo>
                    <a:pt x="271" y="230"/>
                    <a:pt x="273" y="229"/>
                    <a:pt x="275" y="229"/>
                  </a:cubicBezTo>
                  <a:cubicBezTo>
                    <a:pt x="278" y="229"/>
                    <a:pt x="279" y="230"/>
                    <a:pt x="280" y="231"/>
                  </a:cubicBezTo>
                  <a:cubicBezTo>
                    <a:pt x="280" y="241"/>
                    <a:pt x="280" y="241"/>
                    <a:pt x="280" y="241"/>
                  </a:cubicBezTo>
                  <a:cubicBezTo>
                    <a:pt x="279" y="242"/>
                    <a:pt x="278" y="243"/>
                    <a:pt x="275" y="243"/>
                  </a:cubicBezTo>
                  <a:moveTo>
                    <a:pt x="280" y="225"/>
                  </a:moveTo>
                  <a:cubicBezTo>
                    <a:pt x="278" y="224"/>
                    <a:pt x="276" y="223"/>
                    <a:pt x="274" y="223"/>
                  </a:cubicBezTo>
                  <a:cubicBezTo>
                    <a:pt x="268" y="223"/>
                    <a:pt x="265" y="228"/>
                    <a:pt x="265" y="236"/>
                  </a:cubicBezTo>
                  <a:cubicBezTo>
                    <a:pt x="265" y="244"/>
                    <a:pt x="268" y="249"/>
                    <a:pt x="274" y="249"/>
                  </a:cubicBezTo>
                  <a:cubicBezTo>
                    <a:pt x="276" y="249"/>
                    <a:pt x="278" y="248"/>
                    <a:pt x="280" y="246"/>
                  </a:cubicBezTo>
                  <a:cubicBezTo>
                    <a:pt x="280" y="248"/>
                    <a:pt x="280" y="248"/>
                    <a:pt x="280" y="248"/>
                  </a:cubicBezTo>
                  <a:cubicBezTo>
                    <a:pt x="286" y="248"/>
                    <a:pt x="286" y="248"/>
                    <a:pt x="286" y="248"/>
                  </a:cubicBezTo>
                  <a:cubicBezTo>
                    <a:pt x="286" y="214"/>
                    <a:pt x="286" y="214"/>
                    <a:pt x="286" y="214"/>
                  </a:cubicBezTo>
                  <a:cubicBezTo>
                    <a:pt x="280" y="217"/>
                    <a:pt x="280" y="217"/>
                    <a:pt x="280" y="217"/>
                  </a:cubicBezTo>
                  <a:lnTo>
                    <a:pt x="280" y="225"/>
                  </a:lnTo>
                  <a:close/>
                  <a:moveTo>
                    <a:pt x="113" y="174"/>
                  </a:moveTo>
                  <a:cubicBezTo>
                    <a:pt x="113" y="177"/>
                    <a:pt x="113" y="177"/>
                    <a:pt x="113" y="177"/>
                  </a:cubicBezTo>
                  <a:cubicBezTo>
                    <a:pt x="107" y="177"/>
                    <a:pt x="107" y="177"/>
                    <a:pt x="107" y="177"/>
                  </a:cubicBezTo>
                  <a:cubicBezTo>
                    <a:pt x="107" y="171"/>
                    <a:pt x="107" y="171"/>
                    <a:pt x="107" y="171"/>
                  </a:cubicBezTo>
                  <a:cubicBezTo>
                    <a:pt x="113" y="171"/>
                    <a:pt x="113" y="171"/>
                    <a:pt x="113" y="171"/>
                  </a:cubicBezTo>
                  <a:lnTo>
                    <a:pt x="113" y="174"/>
                  </a:lnTo>
                  <a:close/>
                  <a:moveTo>
                    <a:pt x="107" y="181"/>
                  </a:moveTo>
                  <a:cubicBezTo>
                    <a:pt x="113" y="181"/>
                    <a:pt x="113" y="181"/>
                    <a:pt x="113" y="181"/>
                  </a:cubicBezTo>
                  <a:cubicBezTo>
                    <a:pt x="113" y="192"/>
                    <a:pt x="113" y="192"/>
                    <a:pt x="113" y="192"/>
                  </a:cubicBezTo>
                  <a:cubicBezTo>
                    <a:pt x="113" y="205"/>
                    <a:pt x="113" y="205"/>
                    <a:pt x="113" y="205"/>
                  </a:cubicBezTo>
                  <a:cubicBezTo>
                    <a:pt x="107" y="205"/>
                    <a:pt x="107" y="205"/>
                    <a:pt x="107" y="205"/>
                  </a:cubicBezTo>
                  <a:lnTo>
                    <a:pt x="107" y="181"/>
                  </a:lnTo>
                  <a:close/>
                  <a:moveTo>
                    <a:pt x="65" y="174"/>
                  </a:moveTo>
                  <a:cubicBezTo>
                    <a:pt x="65" y="177"/>
                    <a:pt x="65" y="177"/>
                    <a:pt x="65" y="177"/>
                  </a:cubicBezTo>
                  <a:cubicBezTo>
                    <a:pt x="59" y="177"/>
                    <a:pt x="59" y="177"/>
                    <a:pt x="59" y="177"/>
                  </a:cubicBezTo>
                  <a:cubicBezTo>
                    <a:pt x="59" y="171"/>
                    <a:pt x="59" y="171"/>
                    <a:pt x="59" y="171"/>
                  </a:cubicBezTo>
                  <a:cubicBezTo>
                    <a:pt x="65" y="171"/>
                    <a:pt x="65" y="171"/>
                    <a:pt x="65" y="171"/>
                  </a:cubicBezTo>
                  <a:lnTo>
                    <a:pt x="65" y="174"/>
                  </a:lnTo>
                  <a:close/>
                  <a:moveTo>
                    <a:pt x="339" y="188"/>
                  </a:moveTo>
                  <a:cubicBezTo>
                    <a:pt x="337" y="187"/>
                    <a:pt x="336" y="186"/>
                    <a:pt x="335" y="186"/>
                  </a:cubicBezTo>
                  <a:cubicBezTo>
                    <a:pt x="332" y="186"/>
                    <a:pt x="330" y="188"/>
                    <a:pt x="330" y="192"/>
                  </a:cubicBezTo>
                  <a:cubicBezTo>
                    <a:pt x="330" y="205"/>
                    <a:pt x="330" y="205"/>
                    <a:pt x="330" y="205"/>
                  </a:cubicBezTo>
                  <a:cubicBezTo>
                    <a:pt x="324" y="205"/>
                    <a:pt x="324" y="205"/>
                    <a:pt x="324" y="205"/>
                  </a:cubicBezTo>
                  <a:cubicBezTo>
                    <a:pt x="324" y="181"/>
                    <a:pt x="324" y="181"/>
                    <a:pt x="324" y="181"/>
                  </a:cubicBezTo>
                  <a:cubicBezTo>
                    <a:pt x="330" y="181"/>
                    <a:pt x="330" y="181"/>
                    <a:pt x="330" y="181"/>
                  </a:cubicBezTo>
                  <a:cubicBezTo>
                    <a:pt x="330" y="183"/>
                    <a:pt x="330" y="183"/>
                    <a:pt x="330" y="183"/>
                  </a:cubicBezTo>
                  <a:cubicBezTo>
                    <a:pt x="332" y="181"/>
                    <a:pt x="333" y="180"/>
                    <a:pt x="336" y="180"/>
                  </a:cubicBezTo>
                  <a:cubicBezTo>
                    <a:pt x="337" y="180"/>
                    <a:pt x="339" y="181"/>
                    <a:pt x="340" y="182"/>
                  </a:cubicBezTo>
                  <a:lnTo>
                    <a:pt x="339" y="188"/>
                  </a:lnTo>
                  <a:close/>
                  <a:moveTo>
                    <a:pt x="279" y="205"/>
                  </a:moveTo>
                  <a:cubicBezTo>
                    <a:pt x="277" y="206"/>
                    <a:pt x="276" y="206"/>
                    <a:pt x="274" y="206"/>
                  </a:cubicBezTo>
                  <a:cubicBezTo>
                    <a:pt x="269" y="206"/>
                    <a:pt x="267" y="202"/>
                    <a:pt x="267" y="198"/>
                  </a:cubicBezTo>
                  <a:cubicBezTo>
                    <a:pt x="267" y="187"/>
                    <a:pt x="267" y="187"/>
                    <a:pt x="267" y="187"/>
                  </a:cubicBezTo>
                  <a:cubicBezTo>
                    <a:pt x="263" y="187"/>
                    <a:pt x="263" y="187"/>
                    <a:pt x="263" y="187"/>
                  </a:cubicBezTo>
                  <a:cubicBezTo>
                    <a:pt x="263" y="181"/>
                    <a:pt x="263" y="181"/>
                    <a:pt x="263" y="181"/>
                  </a:cubicBezTo>
                  <a:cubicBezTo>
                    <a:pt x="267" y="181"/>
                    <a:pt x="267" y="181"/>
                    <a:pt x="267" y="181"/>
                  </a:cubicBezTo>
                  <a:cubicBezTo>
                    <a:pt x="267" y="175"/>
                    <a:pt x="267" y="175"/>
                    <a:pt x="267" y="175"/>
                  </a:cubicBezTo>
                  <a:cubicBezTo>
                    <a:pt x="273" y="172"/>
                    <a:pt x="273" y="172"/>
                    <a:pt x="273" y="172"/>
                  </a:cubicBezTo>
                  <a:cubicBezTo>
                    <a:pt x="273" y="181"/>
                    <a:pt x="273" y="181"/>
                    <a:pt x="273" y="181"/>
                  </a:cubicBezTo>
                  <a:cubicBezTo>
                    <a:pt x="278" y="181"/>
                    <a:pt x="278" y="181"/>
                    <a:pt x="278" y="181"/>
                  </a:cubicBezTo>
                  <a:cubicBezTo>
                    <a:pt x="278" y="187"/>
                    <a:pt x="278" y="187"/>
                    <a:pt x="278" y="187"/>
                  </a:cubicBezTo>
                  <a:cubicBezTo>
                    <a:pt x="273" y="187"/>
                    <a:pt x="273" y="187"/>
                    <a:pt x="273" y="187"/>
                  </a:cubicBezTo>
                  <a:cubicBezTo>
                    <a:pt x="273" y="197"/>
                    <a:pt x="273" y="197"/>
                    <a:pt x="273" y="197"/>
                  </a:cubicBezTo>
                  <a:cubicBezTo>
                    <a:pt x="273" y="199"/>
                    <a:pt x="274" y="200"/>
                    <a:pt x="276" y="200"/>
                  </a:cubicBezTo>
                  <a:cubicBezTo>
                    <a:pt x="277" y="200"/>
                    <a:pt x="278" y="200"/>
                    <a:pt x="280" y="199"/>
                  </a:cubicBezTo>
                  <a:lnTo>
                    <a:pt x="279" y="205"/>
                  </a:lnTo>
                  <a:close/>
                  <a:moveTo>
                    <a:pt x="291" y="197"/>
                  </a:moveTo>
                  <a:cubicBezTo>
                    <a:pt x="291" y="199"/>
                    <a:pt x="291" y="200"/>
                    <a:pt x="293" y="200"/>
                  </a:cubicBezTo>
                  <a:cubicBezTo>
                    <a:pt x="295" y="200"/>
                    <a:pt x="296" y="200"/>
                    <a:pt x="297" y="199"/>
                  </a:cubicBezTo>
                  <a:cubicBezTo>
                    <a:pt x="296" y="205"/>
                    <a:pt x="296" y="205"/>
                    <a:pt x="296" y="205"/>
                  </a:cubicBezTo>
                  <a:cubicBezTo>
                    <a:pt x="295" y="206"/>
                    <a:pt x="293" y="206"/>
                    <a:pt x="291" y="206"/>
                  </a:cubicBezTo>
                  <a:cubicBezTo>
                    <a:pt x="286" y="206"/>
                    <a:pt x="285" y="202"/>
                    <a:pt x="285" y="198"/>
                  </a:cubicBezTo>
                  <a:cubicBezTo>
                    <a:pt x="285" y="187"/>
                    <a:pt x="285" y="187"/>
                    <a:pt x="285" y="187"/>
                  </a:cubicBezTo>
                  <a:cubicBezTo>
                    <a:pt x="281" y="187"/>
                    <a:pt x="281" y="187"/>
                    <a:pt x="281" y="187"/>
                  </a:cubicBezTo>
                  <a:cubicBezTo>
                    <a:pt x="281" y="181"/>
                    <a:pt x="281" y="181"/>
                    <a:pt x="281" y="181"/>
                  </a:cubicBezTo>
                  <a:cubicBezTo>
                    <a:pt x="285" y="181"/>
                    <a:pt x="285" y="181"/>
                    <a:pt x="285" y="181"/>
                  </a:cubicBezTo>
                  <a:cubicBezTo>
                    <a:pt x="285" y="175"/>
                    <a:pt x="285" y="175"/>
                    <a:pt x="285" y="175"/>
                  </a:cubicBezTo>
                  <a:cubicBezTo>
                    <a:pt x="291" y="172"/>
                    <a:pt x="291" y="172"/>
                    <a:pt x="291" y="172"/>
                  </a:cubicBezTo>
                  <a:cubicBezTo>
                    <a:pt x="291" y="181"/>
                    <a:pt x="291" y="181"/>
                    <a:pt x="291" y="181"/>
                  </a:cubicBezTo>
                  <a:cubicBezTo>
                    <a:pt x="296" y="181"/>
                    <a:pt x="296" y="181"/>
                    <a:pt x="296" y="181"/>
                  </a:cubicBezTo>
                  <a:cubicBezTo>
                    <a:pt x="296" y="187"/>
                    <a:pt x="296" y="187"/>
                    <a:pt x="296" y="187"/>
                  </a:cubicBezTo>
                  <a:cubicBezTo>
                    <a:pt x="291" y="187"/>
                    <a:pt x="291" y="187"/>
                    <a:pt x="291" y="187"/>
                  </a:cubicBezTo>
                  <a:lnTo>
                    <a:pt x="291" y="197"/>
                  </a:lnTo>
                  <a:close/>
                  <a:moveTo>
                    <a:pt x="305" y="191"/>
                  </a:moveTo>
                  <a:cubicBezTo>
                    <a:pt x="305" y="188"/>
                    <a:pt x="307" y="186"/>
                    <a:pt x="310" y="186"/>
                  </a:cubicBezTo>
                  <a:cubicBezTo>
                    <a:pt x="313" y="186"/>
                    <a:pt x="314" y="188"/>
                    <a:pt x="314" y="191"/>
                  </a:cubicBezTo>
                  <a:lnTo>
                    <a:pt x="305" y="191"/>
                  </a:lnTo>
                  <a:close/>
                  <a:moveTo>
                    <a:pt x="315" y="198"/>
                  </a:moveTo>
                  <a:cubicBezTo>
                    <a:pt x="314" y="199"/>
                    <a:pt x="313" y="200"/>
                    <a:pt x="311" y="200"/>
                  </a:cubicBezTo>
                  <a:cubicBezTo>
                    <a:pt x="309" y="200"/>
                    <a:pt x="305" y="200"/>
                    <a:pt x="305" y="195"/>
                  </a:cubicBezTo>
                  <a:cubicBezTo>
                    <a:pt x="320" y="195"/>
                    <a:pt x="320" y="195"/>
                    <a:pt x="320" y="195"/>
                  </a:cubicBezTo>
                  <a:cubicBezTo>
                    <a:pt x="320" y="195"/>
                    <a:pt x="320" y="194"/>
                    <a:pt x="320" y="193"/>
                  </a:cubicBezTo>
                  <a:cubicBezTo>
                    <a:pt x="320" y="185"/>
                    <a:pt x="316" y="180"/>
                    <a:pt x="310" y="180"/>
                  </a:cubicBezTo>
                  <a:cubicBezTo>
                    <a:pt x="304" y="180"/>
                    <a:pt x="299" y="186"/>
                    <a:pt x="299" y="193"/>
                  </a:cubicBezTo>
                  <a:cubicBezTo>
                    <a:pt x="299" y="201"/>
                    <a:pt x="304" y="206"/>
                    <a:pt x="311" y="206"/>
                  </a:cubicBezTo>
                  <a:cubicBezTo>
                    <a:pt x="314" y="206"/>
                    <a:pt x="317" y="205"/>
                    <a:pt x="319" y="202"/>
                  </a:cubicBezTo>
                  <a:lnTo>
                    <a:pt x="315" y="198"/>
                  </a:lnTo>
                  <a:close/>
                  <a:moveTo>
                    <a:pt x="247" y="191"/>
                  </a:moveTo>
                  <a:cubicBezTo>
                    <a:pt x="247" y="188"/>
                    <a:pt x="249" y="186"/>
                    <a:pt x="251" y="186"/>
                  </a:cubicBezTo>
                  <a:cubicBezTo>
                    <a:pt x="255" y="186"/>
                    <a:pt x="256" y="188"/>
                    <a:pt x="256" y="191"/>
                  </a:cubicBezTo>
                  <a:lnTo>
                    <a:pt x="247" y="191"/>
                  </a:lnTo>
                  <a:close/>
                  <a:moveTo>
                    <a:pt x="257" y="198"/>
                  </a:moveTo>
                  <a:cubicBezTo>
                    <a:pt x="256" y="199"/>
                    <a:pt x="254" y="200"/>
                    <a:pt x="252" y="200"/>
                  </a:cubicBezTo>
                  <a:cubicBezTo>
                    <a:pt x="251" y="200"/>
                    <a:pt x="247" y="200"/>
                    <a:pt x="247" y="195"/>
                  </a:cubicBezTo>
                  <a:cubicBezTo>
                    <a:pt x="262" y="195"/>
                    <a:pt x="262" y="195"/>
                    <a:pt x="262" y="195"/>
                  </a:cubicBezTo>
                  <a:cubicBezTo>
                    <a:pt x="262" y="195"/>
                    <a:pt x="262" y="194"/>
                    <a:pt x="262" y="193"/>
                  </a:cubicBezTo>
                  <a:cubicBezTo>
                    <a:pt x="262" y="185"/>
                    <a:pt x="258" y="180"/>
                    <a:pt x="252" y="180"/>
                  </a:cubicBezTo>
                  <a:cubicBezTo>
                    <a:pt x="245" y="180"/>
                    <a:pt x="241" y="186"/>
                    <a:pt x="241" y="193"/>
                  </a:cubicBezTo>
                  <a:cubicBezTo>
                    <a:pt x="241" y="201"/>
                    <a:pt x="245" y="206"/>
                    <a:pt x="252" y="206"/>
                  </a:cubicBezTo>
                  <a:cubicBezTo>
                    <a:pt x="255" y="206"/>
                    <a:pt x="259" y="205"/>
                    <a:pt x="261" y="202"/>
                  </a:cubicBezTo>
                  <a:lnTo>
                    <a:pt x="257" y="198"/>
                  </a:lnTo>
                  <a:close/>
                  <a:moveTo>
                    <a:pt x="186" y="197"/>
                  </a:moveTo>
                  <a:cubicBezTo>
                    <a:pt x="186" y="195"/>
                    <a:pt x="187" y="194"/>
                    <a:pt x="190" y="194"/>
                  </a:cubicBezTo>
                  <a:cubicBezTo>
                    <a:pt x="192" y="194"/>
                    <a:pt x="193" y="194"/>
                    <a:pt x="195" y="195"/>
                  </a:cubicBezTo>
                  <a:cubicBezTo>
                    <a:pt x="195" y="198"/>
                    <a:pt x="195" y="198"/>
                    <a:pt x="195" y="198"/>
                  </a:cubicBezTo>
                  <a:cubicBezTo>
                    <a:pt x="194" y="200"/>
                    <a:pt x="192" y="201"/>
                    <a:pt x="190" y="201"/>
                  </a:cubicBezTo>
                  <a:cubicBezTo>
                    <a:pt x="187" y="201"/>
                    <a:pt x="186" y="200"/>
                    <a:pt x="186" y="197"/>
                  </a:cubicBezTo>
                  <a:moveTo>
                    <a:pt x="184" y="187"/>
                  </a:moveTo>
                  <a:cubicBezTo>
                    <a:pt x="186" y="186"/>
                    <a:pt x="188" y="185"/>
                    <a:pt x="190" y="185"/>
                  </a:cubicBezTo>
                  <a:cubicBezTo>
                    <a:pt x="193" y="185"/>
                    <a:pt x="195" y="186"/>
                    <a:pt x="195" y="189"/>
                  </a:cubicBezTo>
                  <a:cubicBezTo>
                    <a:pt x="195" y="190"/>
                    <a:pt x="195" y="190"/>
                    <a:pt x="195" y="190"/>
                  </a:cubicBezTo>
                  <a:cubicBezTo>
                    <a:pt x="193" y="190"/>
                    <a:pt x="191" y="189"/>
                    <a:pt x="189" y="189"/>
                  </a:cubicBezTo>
                  <a:cubicBezTo>
                    <a:pt x="185" y="189"/>
                    <a:pt x="180" y="191"/>
                    <a:pt x="180" y="197"/>
                  </a:cubicBezTo>
                  <a:cubicBezTo>
                    <a:pt x="180" y="204"/>
                    <a:pt x="185" y="206"/>
                    <a:pt x="189" y="206"/>
                  </a:cubicBezTo>
                  <a:cubicBezTo>
                    <a:pt x="190" y="206"/>
                    <a:pt x="193" y="205"/>
                    <a:pt x="195" y="203"/>
                  </a:cubicBezTo>
                  <a:cubicBezTo>
                    <a:pt x="195" y="205"/>
                    <a:pt x="195" y="205"/>
                    <a:pt x="195" y="205"/>
                  </a:cubicBezTo>
                  <a:cubicBezTo>
                    <a:pt x="201" y="205"/>
                    <a:pt x="201" y="205"/>
                    <a:pt x="201" y="205"/>
                  </a:cubicBezTo>
                  <a:cubicBezTo>
                    <a:pt x="201" y="189"/>
                    <a:pt x="201" y="189"/>
                    <a:pt x="201" y="189"/>
                  </a:cubicBezTo>
                  <a:cubicBezTo>
                    <a:pt x="201" y="184"/>
                    <a:pt x="197" y="180"/>
                    <a:pt x="191" y="180"/>
                  </a:cubicBezTo>
                  <a:cubicBezTo>
                    <a:pt x="187" y="180"/>
                    <a:pt x="184" y="181"/>
                    <a:pt x="182" y="183"/>
                  </a:cubicBezTo>
                  <a:lnTo>
                    <a:pt x="184" y="187"/>
                  </a:lnTo>
                  <a:close/>
                  <a:moveTo>
                    <a:pt x="159" y="188"/>
                  </a:moveTo>
                  <a:cubicBezTo>
                    <a:pt x="159" y="198"/>
                    <a:pt x="159" y="198"/>
                    <a:pt x="159" y="198"/>
                  </a:cubicBezTo>
                  <a:cubicBezTo>
                    <a:pt x="158" y="199"/>
                    <a:pt x="157" y="200"/>
                    <a:pt x="155" y="200"/>
                  </a:cubicBezTo>
                  <a:cubicBezTo>
                    <a:pt x="153" y="200"/>
                    <a:pt x="150" y="199"/>
                    <a:pt x="150" y="193"/>
                  </a:cubicBezTo>
                  <a:cubicBezTo>
                    <a:pt x="150" y="187"/>
                    <a:pt x="153" y="186"/>
                    <a:pt x="155" y="186"/>
                  </a:cubicBezTo>
                  <a:cubicBezTo>
                    <a:pt x="157" y="186"/>
                    <a:pt x="158" y="187"/>
                    <a:pt x="159" y="188"/>
                  </a:cubicBezTo>
                  <a:moveTo>
                    <a:pt x="159" y="183"/>
                  </a:moveTo>
                  <a:cubicBezTo>
                    <a:pt x="158" y="181"/>
                    <a:pt x="156" y="180"/>
                    <a:pt x="154" y="180"/>
                  </a:cubicBezTo>
                  <a:cubicBezTo>
                    <a:pt x="148" y="180"/>
                    <a:pt x="144" y="185"/>
                    <a:pt x="144" y="193"/>
                  </a:cubicBezTo>
                  <a:cubicBezTo>
                    <a:pt x="144" y="201"/>
                    <a:pt x="148" y="206"/>
                    <a:pt x="154" y="206"/>
                  </a:cubicBezTo>
                  <a:cubicBezTo>
                    <a:pt x="156" y="206"/>
                    <a:pt x="158" y="205"/>
                    <a:pt x="159" y="204"/>
                  </a:cubicBezTo>
                  <a:cubicBezTo>
                    <a:pt x="159" y="204"/>
                    <a:pt x="159" y="204"/>
                    <a:pt x="159" y="204"/>
                  </a:cubicBezTo>
                  <a:cubicBezTo>
                    <a:pt x="159" y="207"/>
                    <a:pt x="159" y="210"/>
                    <a:pt x="151" y="211"/>
                  </a:cubicBezTo>
                  <a:cubicBezTo>
                    <a:pt x="151" y="211"/>
                    <a:pt x="151" y="211"/>
                    <a:pt x="151" y="211"/>
                  </a:cubicBezTo>
                  <a:cubicBezTo>
                    <a:pt x="153" y="215"/>
                    <a:pt x="153" y="215"/>
                    <a:pt x="153" y="215"/>
                  </a:cubicBezTo>
                  <a:cubicBezTo>
                    <a:pt x="153" y="215"/>
                    <a:pt x="153" y="215"/>
                    <a:pt x="153" y="215"/>
                  </a:cubicBezTo>
                  <a:cubicBezTo>
                    <a:pt x="161" y="215"/>
                    <a:pt x="165" y="211"/>
                    <a:pt x="165" y="203"/>
                  </a:cubicBezTo>
                  <a:cubicBezTo>
                    <a:pt x="165" y="181"/>
                    <a:pt x="165" y="181"/>
                    <a:pt x="165" y="181"/>
                  </a:cubicBezTo>
                  <a:cubicBezTo>
                    <a:pt x="159" y="181"/>
                    <a:pt x="159" y="181"/>
                    <a:pt x="159" y="181"/>
                  </a:cubicBezTo>
                  <a:lnTo>
                    <a:pt x="159" y="183"/>
                  </a:lnTo>
                  <a:close/>
                  <a:moveTo>
                    <a:pt x="227" y="186"/>
                  </a:moveTo>
                  <a:cubicBezTo>
                    <a:pt x="229" y="186"/>
                    <a:pt x="231" y="188"/>
                    <a:pt x="231" y="193"/>
                  </a:cubicBezTo>
                  <a:cubicBezTo>
                    <a:pt x="231" y="198"/>
                    <a:pt x="230" y="200"/>
                    <a:pt x="227" y="200"/>
                  </a:cubicBezTo>
                  <a:cubicBezTo>
                    <a:pt x="225" y="200"/>
                    <a:pt x="223" y="199"/>
                    <a:pt x="223" y="198"/>
                  </a:cubicBezTo>
                  <a:cubicBezTo>
                    <a:pt x="223" y="188"/>
                    <a:pt x="223" y="188"/>
                    <a:pt x="223" y="188"/>
                  </a:cubicBezTo>
                  <a:cubicBezTo>
                    <a:pt x="224" y="187"/>
                    <a:pt x="225" y="186"/>
                    <a:pt x="227" y="186"/>
                  </a:cubicBezTo>
                  <a:moveTo>
                    <a:pt x="228" y="180"/>
                  </a:moveTo>
                  <a:cubicBezTo>
                    <a:pt x="226" y="180"/>
                    <a:pt x="224" y="181"/>
                    <a:pt x="223" y="183"/>
                  </a:cubicBezTo>
                  <a:cubicBezTo>
                    <a:pt x="223" y="171"/>
                    <a:pt x="223" y="171"/>
                    <a:pt x="223" y="171"/>
                  </a:cubicBezTo>
                  <a:cubicBezTo>
                    <a:pt x="216" y="174"/>
                    <a:pt x="216" y="174"/>
                    <a:pt x="216" y="174"/>
                  </a:cubicBezTo>
                  <a:cubicBezTo>
                    <a:pt x="216" y="205"/>
                    <a:pt x="216" y="205"/>
                    <a:pt x="216" y="205"/>
                  </a:cubicBezTo>
                  <a:cubicBezTo>
                    <a:pt x="223" y="205"/>
                    <a:pt x="223" y="205"/>
                    <a:pt x="223" y="205"/>
                  </a:cubicBezTo>
                  <a:cubicBezTo>
                    <a:pt x="223" y="204"/>
                    <a:pt x="223" y="204"/>
                    <a:pt x="223" y="204"/>
                  </a:cubicBezTo>
                  <a:cubicBezTo>
                    <a:pt x="224" y="205"/>
                    <a:pt x="226" y="206"/>
                    <a:pt x="228" y="206"/>
                  </a:cubicBezTo>
                  <a:cubicBezTo>
                    <a:pt x="234" y="206"/>
                    <a:pt x="238" y="201"/>
                    <a:pt x="238" y="193"/>
                  </a:cubicBezTo>
                  <a:cubicBezTo>
                    <a:pt x="238" y="185"/>
                    <a:pt x="234" y="180"/>
                    <a:pt x="228" y="180"/>
                  </a:cubicBezTo>
                  <a:moveTo>
                    <a:pt x="92" y="200"/>
                  </a:moveTo>
                  <a:cubicBezTo>
                    <a:pt x="90" y="200"/>
                    <a:pt x="87" y="199"/>
                    <a:pt x="87" y="193"/>
                  </a:cubicBezTo>
                  <a:cubicBezTo>
                    <a:pt x="87" y="187"/>
                    <a:pt x="89" y="186"/>
                    <a:pt x="92" y="186"/>
                  </a:cubicBezTo>
                  <a:cubicBezTo>
                    <a:pt x="94" y="186"/>
                    <a:pt x="95" y="187"/>
                    <a:pt x="96" y="188"/>
                  </a:cubicBezTo>
                  <a:cubicBezTo>
                    <a:pt x="96" y="198"/>
                    <a:pt x="96" y="198"/>
                    <a:pt x="96" y="198"/>
                  </a:cubicBezTo>
                  <a:cubicBezTo>
                    <a:pt x="95" y="199"/>
                    <a:pt x="94" y="200"/>
                    <a:pt x="92" y="200"/>
                  </a:cubicBezTo>
                  <a:moveTo>
                    <a:pt x="96" y="183"/>
                  </a:moveTo>
                  <a:cubicBezTo>
                    <a:pt x="94" y="181"/>
                    <a:pt x="93" y="180"/>
                    <a:pt x="90" y="180"/>
                  </a:cubicBezTo>
                  <a:cubicBezTo>
                    <a:pt x="85" y="180"/>
                    <a:pt x="81" y="185"/>
                    <a:pt x="81" y="193"/>
                  </a:cubicBezTo>
                  <a:cubicBezTo>
                    <a:pt x="81" y="201"/>
                    <a:pt x="84" y="206"/>
                    <a:pt x="90" y="206"/>
                  </a:cubicBezTo>
                  <a:cubicBezTo>
                    <a:pt x="92" y="206"/>
                    <a:pt x="94" y="205"/>
                    <a:pt x="96" y="204"/>
                  </a:cubicBezTo>
                  <a:cubicBezTo>
                    <a:pt x="96" y="205"/>
                    <a:pt x="96" y="205"/>
                    <a:pt x="96" y="205"/>
                  </a:cubicBezTo>
                  <a:cubicBezTo>
                    <a:pt x="102" y="205"/>
                    <a:pt x="102" y="205"/>
                    <a:pt x="102" y="205"/>
                  </a:cubicBezTo>
                  <a:cubicBezTo>
                    <a:pt x="102" y="171"/>
                    <a:pt x="102" y="171"/>
                    <a:pt x="102" y="171"/>
                  </a:cubicBezTo>
                  <a:cubicBezTo>
                    <a:pt x="96" y="174"/>
                    <a:pt x="96" y="174"/>
                    <a:pt x="96" y="174"/>
                  </a:cubicBezTo>
                  <a:lnTo>
                    <a:pt x="96" y="183"/>
                  </a:lnTo>
                  <a:close/>
                  <a:moveTo>
                    <a:pt x="71" y="174"/>
                  </a:moveTo>
                  <a:cubicBezTo>
                    <a:pt x="77" y="171"/>
                    <a:pt x="77" y="171"/>
                    <a:pt x="77" y="171"/>
                  </a:cubicBezTo>
                  <a:cubicBezTo>
                    <a:pt x="77" y="175"/>
                    <a:pt x="77" y="175"/>
                    <a:pt x="77" y="175"/>
                  </a:cubicBezTo>
                  <a:cubicBezTo>
                    <a:pt x="77" y="205"/>
                    <a:pt x="77" y="205"/>
                    <a:pt x="77" y="205"/>
                  </a:cubicBezTo>
                  <a:cubicBezTo>
                    <a:pt x="71" y="205"/>
                    <a:pt x="71" y="205"/>
                    <a:pt x="71" y="205"/>
                  </a:cubicBezTo>
                  <a:lnTo>
                    <a:pt x="71" y="174"/>
                  </a:lnTo>
                  <a:close/>
                  <a:moveTo>
                    <a:pt x="65" y="191"/>
                  </a:moveTo>
                  <a:cubicBezTo>
                    <a:pt x="65" y="205"/>
                    <a:pt x="65" y="205"/>
                    <a:pt x="65" y="205"/>
                  </a:cubicBezTo>
                  <a:cubicBezTo>
                    <a:pt x="59" y="205"/>
                    <a:pt x="59" y="205"/>
                    <a:pt x="59" y="205"/>
                  </a:cubicBezTo>
                  <a:cubicBezTo>
                    <a:pt x="59" y="181"/>
                    <a:pt x="59" y="181"/>
                    <a:pt x="59" y="181"/>
                  </a:cubicBezTo>
                  <a:cubicBezTo>
                    <a:pt x="65" y="181"/>
                    <a:pt x="65" y="181"/>
                    <a:pt x="65" y="181"/>
                  </a:cubicBezTo>
                  <a:lnTo>
                    <a:pt x="65" y="191"/>
                  </a:lnTo>
                  <a:close/>
                  <a:moveTo>
                    <a:pt x="125" y="205"/>
                  </a:moveTo>
                  <a:cubicBezTo>
                    <a:pt x="119" y="205"/>
                    <a:pt x="119" y="205"/>
                    <a:pt x="119" y="205"/>
                  </a:cubicBezTo>
                  <a:cubicBezTo>
                    <a:pt x="119" y="181"/>
                    <a:pt x="119" y="181"/>
                    <a:pt x="119" y="181"/>
                  </a:cubicBezTo>
                  <a:cubicBezTo>
                    <a:pt x="125" y="181"/>
                    <a:pt x="125" y="181"/>
                    <a:pt x="125" y="181"/>
                  </a:cubicBezTo>
                  <a:cubicBezTo>
                    <a:pt x="125" y="183"/>
                    <a:pt x="125" y="183"/>
                    <a:pt x="125" y="183"/>
                  </a:cubicBezTo>
                  <a:cubicBezTo>
                    <a:pt x="126" y="181"/>
                    <a:pt x="129" y="180"/>
                    <a:pt x="131" y="180"/>
                  </a:cubicBezTo>
                  <a:cubicBezTo>
                    <a:pt x="137" y="180"/>
                    <a:pt x="140" y="184"/>
                    <a:pt x="140" y="192"/>
                  </a:cubicBezTo>
                  <a:cubicBezTo>
                    <a:pt x="140" y="205"/>
                    <a:pt x="140" y="205"/>
                    <a:pt x="140" y="205"/>
                  </a:cubicBezTo>
                  <a:cubicBezTo>
                    <a:pt x="134" y="205"/>
                    <a:pt x="134" y="205"/>
                    <a:pt x="134" y="205"/>
                  </a:cubicBezTo>
                  <a:cubicBezTo>
                    <a:pt x="134" y="192"/>
                    <a:pt x="134" y="192"/>
                    <a:pt x="134" y="192"/>
                  </a:cubicBezTo>
                  <a:cubicBezTo>
                    <a:pt x="134" y="188"/>
                    <a:pt x="133" y="186"/>
                    <a:pt x="130" y="186"/>
                  </a:cubicBezTo>
                  <a:cubicBezTo>
                    <a:pt x="127" y="186"/>
                    <a:pt x="125" y="188"/>
                    <a:pt x="125" y="192"/>
                  </a:cubicBezTo>
                  <a:lnTo>
                    <a:pt x="125" y="205"/>
                  </a:lnTo>
                  <a:close/>
                  <a:moveTo>
                    <a:pt x="33" y="195"/>
                  </a:moveTo>
                  <a:cubicBezTo>
                    <a:pt x="33" y="181"/>
                    <a:pt x="33" y="181"/>
                    <a:pt x="33" y="181"/>
                  </a:cubicBezTo>
                  <a:cubicBezTo>
                    <a:pt x="39" y="181"/>
                    <a:pt x="39" y="181"/>
                    <a:pt x="39" y="181"/>
                  </a:cubicBezTo>
                  <a:cubicBezTo>
                    <a:pt x="39" y="194"/>
                    <a:pt x="39" y="194"/>
                    <a:pt x="39" y="194"/>
                  </a:cubicBezTo>
                  <a:cubicBezTo>
                    <a:pt x="39" y="198"/>
                    <a:pt x="40" y="200"/>
                    <a:pt x="43" y="200"/>
                  </a:cubicBezTo>
                  <a:cubicBezTo>
                    <a:pt x="46" y="200"/>
                    <a:pt x="48" y="198"/>
                    <a:pt x="48" y="194"/>
                  </a:cubicBezTo>
                  <a:cubicBezTo>
                    <a:pt x="48" y="181"/>
                    <a:pt x="48" y="181"/>
                    <a:pt x="48" y="181"/>
                  </a:cubicBezTo>
                  <a:cubicBezTo>
                    <a:pt x="54" y="181"/>
                    <a:pt x="54" y="181"/>
                    <a:pt x="54" y="181"/>
                  </a:cubicBezTo>
                  <a:cubicBezTo>
                    <a:pt x="54" y="205"/>
                    <a:pt x="54" y="205"/>
                    <a:pt x="54" y="205"/>
                  </a:cubicBezTo>
                  <a:cubicBezTo>
                    <a:pt x="48" y="205"/>
                    <a:pt x="48" y="205"/>
                    <a:pt x="48" y="205"/>
                  </a:cubicBezTo>
                  <a:cubicBezTo>
                    <a:pt x="48" y="203"/>
                    <a:pt x="48" y="203"/>
                    <a:pt x="48" y="203"/>
                  </a:cubicBezTo>
                  <a:cubicBezTo>
                    <a:pt x="46" y="205"/>
                    <a:pt x="44" y="206"/>
                    <a:pt x="42" y="206"/>
                  </a:cubicBezTo>
                  <a:cubicBezTo>
                    <a:pt x="34" y="206"/>
                    <a:pt x="33" y="199"/>
                    <a:pt x="33" y="195"/>
                  </a:cubicBezTo>
                  <a:moveTo>
                    <a:pt x="17" y="185"/>
                  </a:moveTo>
                  <a:cubicBezTo>
                    <a:pt x="9" y="185"/>
                    <a:pt x="9" y="185"/>
                    <a:pt x="9" y="185"/>
                  </a:cubicBezTo>
                  <a:cubicBezTo>
                    <a:pt x="9" y="178"/>
                    <a:pt x="9" y="178"/>
                    <a:pt x="9" y="178"/>
                  </a:cubicBezTo>
                  <a:cubicBezTo>
                    <a:pt x="16" y="178"/>
                    <a:pt x="16" y="178"/>
                    <a:pt x="16" y="178"/>
                  </a:cubicBezTo>
                  <a:cubicBezTo>
                    <a:pt x="19" y="178"/>
                    <a:pt x="21" y="179"/>
                    <a:pt x="21" y="181"/>
                  </a:cubicBezTo>
                  <a:cubicBezTo>
                    <a:pt x="21" y="183"/>
                    <a:pt x="20" y="185"/>
                    <a:pt x="17" y="185"/>
                  </a:cubicBezTo>
                  <a:moveTo>
                    <a:pt x="17" y="200"/>
                  </a:moveTo>
                  <a:cubicBezTo>
                    <a:pt x="9" y="200"/>
                    <a:pt x="9" y="200"/>
                    <a:pt x="9" y="200"/>
                  </a:cubicBezTo>
                  <a:cubicBezTo>
                    <a:pt x="9" y="190"/>
                    <a:pt x="9" y="190"/>
                    <a:pt x="9" y="190"/>
                  </a:cubicBezTo>
                  <a:cubicBezTo>
                    <a:pt x="17" y="190"/>
                    <a:pt x="17" y="190"/>
                    <a:pt x="17" y="190"/>
                  </a:cubicBezTo>
                  <a:cubicBezTo>
                    <a:pt x="20" y="190"/>
                    <a:pt x="22" y="192"/>
                    <a:pt x="22" y="195"/>
                  </a:cubicBezTo>
                  <a:cubicBezTo>
                    <a:pt x="22" y="198"/>
                    <a:pt x="20" y="200"/>
                    <a:pt x="17" y="200"/>
                  </a:cubicBezTo>
                  <a:moveTo>
                    <a:pt x="28" y="195"/>
                  </a:moveTo>
                  <a:cubicBezTo>
                    <a:pt x="28" y="190"/>
                    <a:pt x="25" y="188"/>
                    <a:pt x="23" y="187"/>
                  </a:cubicBezTo>
                  <a:cubicBezTo>
                    <a:pt x="26" y="186"/>
                    <a:pt x="27" y="183"/>
                    <a:pt x="27" y="181"/>
                  </a:cubicBezTo>
                  <a:cubicBezTo>
                    <a:pt x="27" y="175"/>
                    <a:pt x="23" y="172"/>
                    <a:pt x="17" y="172"/>
                  </a:cubicBezTo>
                  <a:cubicBezTo>
                    <a:pt x="2" y="172"/>
                    <a:pt x="2" y="172"/>
                    <a:pt x="2" y="172"/>
                  </a:cubicBezTo>
                  <a:cubicBezTo>
                    <a:pt x="2" y="205"/>
                    <a:pt x="2" y="205"/>
                    <a:pt x="2" y="205"/>
                  </a:cubicBezTo>
                  <a:cubicBezTo>
                    <a:pt x="17" y="205"/>
                    <a:pt x="17" y="205"/>
                    <a:pt x="17" y="205"/>
                  </a:cubicBezTo>
                  <a:cubicBezTo>
                    <a:pt x="24" y="205"/>
                    <a:pt x="28" y="201"/>
                    <a:pt x="28" y="19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IN" kern="0" dirty="0">
                <a:solidFill>
                  <a:srgbClr val="FFFFFF"/>
                </a:solidFill>
              </a:endParaRPr>
            </a:p>
          </p:txBody>
        </p:sp>
      </p:grpSp>
    </p:spTree>
    <p:extLst>
      <p:ext uri="{BB962C8B-B14F-4D97-AF65-F5344CB8AC3E}">
        <p14:creationId xmlns:p14="http://schemas.microsoft.com/office/powerpoint/2010/main" val="2057355843"/>
      </p:ext>
    </p:extLst>
  </p:cSld>
  <p:clrMapOvr>
    <a:masterClrMapping/>
  </p:clrMapOvr>
  <p:extLst mod="1">
    <p:ext uri="{DCECCB84-F9BA-43D5-87BE-67443E8EF086}">
      <p15:sldGuideLst xmlns:p15="http://schemas.microsoft.com/office/powerpoint/2012/main">
        <p15:guide id="1" orient="horz" pos="3294">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9"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7" name="Date Placeholder 6"/>
          <p:cNvSpPr>
            <a:spLocks noGrp="1"/>
          </p:cNvSpPr>
          <p:nvPr>
            <p:ph type="dt" sz="half" idx="14"/>
          </p:nvPr>
        </p:nvSpPr>
        <p:spPr/>
        <p:txBody>
          <a:bodyPr/>
          <a:lstStyle/>
          <a:p>
            <a:r>
              <a:rPr lang="en-US" dirty="0">
                <a:solidFill>
                  <a:srgbClr val="646464"/>
                </a:solidFill>
              </a:rPr>
              <a:t>1 January 2014</a:t>
            </a:r>
          </a:p>
        </p:txBody>
      </p:sp>
      <p:sp>
        <p:nvSpPr>
          <p:cNvPr id="12" name="Footer Placeholder 11"/>
          <p:cNvSpPr>
            <a:spLocks noGrp="1"/>
          </p:cNvSpPr>
          <p:nvPr>
            <p:ph type="ftr" sz="quarter" idx="15"/>
          </p:nvPr>
        </p:nvSpPr>
        <p:spPr/>
        <p:txBody>
          <a:bodyPr/>
          <a:lstStyle/>
          <a:p>
            <a:r>
              <a:rPr lang="en-GB" dirty="0">
                <a:solidFill>
                  <a:srgbClr val="646464"/>
                </a:solidFill>
              </a:rPr>
              <a:t>Presentation title</a:t>
            </a:r>
          </a:p>
        </p:txBody>
      </p:sp>
      <p:sp>
        <p:nvSpPr>
          <p:cNvPr id="13" name="Content Placeholder 2"/>
          <p:cNvSpPr>
            <a:spLocks noGrp="1"/>
          </p:cNvSpPr>
          <p:nvPr>
            <p:ph sz="half" idx="1"/>
          </p:nvPr>
        </p:nvSpPr>
        <p:spPr>
          <a:xfrm>
            <a:off x="457200" y="2121113"/>
            <a:ext cx="40428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3"/>
          <p:cNvSpPr>
            <a:spLocks noGrp="1"/>
          </p:cNvSpPr>
          <p:nvPr>
            <p:ph sz="half" idx="2"/>
          </p:nvPr>
        </p:nvSpPr>
        <p:spPr>
          <a:xfrm>
            <a:off x="4651200" y="2121113"/>
            <a:ext cx="40428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9"/>
          <p:cNvSpPr>
            <a:spLocks noGrp="1"/>
          </p:cNvSpPr>
          <p:nvPr>
            <p:ph type="body" sz="quarter" idx="12"/>
          </p:nvPr>
        </p:nvSpPr>
        <p:spPr>
          <a:xfrm>
            <a:off x="457200" y="1426464"/>
            <a:ext cx="4042800" cy="640800"/>
          </a:xfrm>
          <a:prstGeom prst="rect">
            <a:avLst/>
          </a:prstGeom>
        </p:spPr>
        <p:txBody>
          <a:bodyPr anchor="t" anchorCtr="0"/>
          <a:lstStyle>
            <a:lvl1pPr>
              <a:buNone/>
              <a:defRPr b="1">
                <a:solidFill>
                  <a:schemeClr val="bg1"/>
                </a:solidFill>
              </a:defRPr>
            </a:lvl1pPr>
          </a:lstStyle>
          <a:p>
            <a:pPr lvl="0"/>
            <a:endParaRPr lang="en-GB" dirty="0"/>
          </a:p>
        </p:txBody>
      </p:sp>
      <p:sp>
        <p:nvSpPr>
          <p:cNvPr id="16" name="Text Placeholder 9"/>
          <p:cNvSpPr>
            <a:spLocks noGrp="1"/>
          </p:cNvSpPr>
          <p:nvPr>
            <p:ph type="body" sz="quarter" idx="13"/>
          </p:nvPr>
        </p:nvSpPr>
        <p:spPr>
          <a:xfrm>
            <a:off x="4651200" y="1426464"/>
            <a:ext cx="4042800" cy="640800"/>
          </a:xfrm>
          <a:prstGeom prst="rect">
            <a:avLst/>
          </a:prstGeom>
        </p:spPr>
        <p:txBody>
          <a:bodyPr anchor="t" anchorCtr="0"/>
          <a:lstStyle>
            <a:lvl1pPr>
              <a:buNone/>
              <a:defRPr b="1">
                <a:solidFill>
                  <a:schemeClr val="bg1"/>
                </a:solidFill>
              </a:defRPr>
            </a:lvl1pPr>
          </a:lstStyle>
          <a:p>
            <a:pPr lvl="0"/>
            <a:endParaRPr lang="en-GB" dirty="0"/>
          </a:p>
        </p:txBody>
      </p:sp>
    </p:spTree>
    <p:extLst>
      <p:ext uri="{BB962C8B-B14F-4D97-AF65-F5344CB8AC3E}">
        <p14:creationId xmlns:p14="http://schemas.microsoft.com/office/powerpoint/2010/main" val="301982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4128"/>
            <a:ext cx="8229600" cy="1643063"/>
          </a:xfrm>
          <a:prstGeom prst="rect">
            <a:avLst/>
          </a:prstGeom>
        </p:spPr>
        <p:txBody>
          <a:bodyPr/>
          <a:lstStyle>
            <a:lvl1pPr marL="0" indent="0" algn="l">
              <a:lnSpc>
                <a:spcPct val="85000"/>
              </a:lnSpc>
              <a:spcBef>
                <a:spcPts val="0"/>
              </a:spcBef>
              <a:buNone/>
              <a:defRPr sz="5000" b="1">
                <a:solidFill>
                  <a:schemeClr val="bg2"/>
                </a:solidFill>
                <a:latin typeface="+mn-lt"/>
                <a:cs typeface="Arial"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Date Placeholder 5"/>
          <p:cNvSpPr>
            <a:spLocks noGrp="1"/>
          </p:cNvSpPr>
          <p:nvPr>
            <p:ph type="dt" sz="half" idx="12"/>
          </p:nvPr>
        </p:nvSpPr>
        <p:spPr/>
        <p:txBody>
          <a:bodyPr/>
          <a:lstStyle/>
          <a:p>
            <a:r>
              <a:rPr lang="en-US" dirty="0">
                <a:solidFill>
                  <a:srgbClr val="646464"/>
                </a:solidFill>
              </a:rPr>
              <a:t>1 January 2014</a:t>
            </a:r>
          </a:p>
        </p:txBody>
      </p:sp>
      <p:sp>
        <p:nvSpPr>
          <p:cNvPr id="7" name="Footer Placeholder 6"/>
          <p:cNvSpPr>
            <a:spLocks noGrp="1"/>
          </p:cNvSpPr>
          <p:nvPr>
            <p:ph type="ftr" sz="quarter" idx="13"/>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4293475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3077" name="Freeform 5"/>
          <p:cNvSpPr>
            <a:spLocks/>
          </p:cNvSpPr>
          <p:nvPr userDrawn="1"/>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646464"/>
              </a:solidFill>
              <a:cs typeface="Arial" pitchFamily="34" charset="0"/>
            </a:endParaRPr>
          </a:p>
        </p:txBody>
      </p:sp>
      <p:sp>
        <p:nvSpPr>
          <p:cNvPr id="5" name="Date Placeholder 4"/>
          <p:cNvSpPr>
            <a:spLocks noGrp="1"/>
          </p:cNvSpPr>
          <p:nvPr>
            <p:ph type="dt" sz="half" idx="10"/>
          </p:nvPr>
        </p:nvSpPr>
        <p:spPr/>
        <p:txBody>
          <a:bodyPr/>
          <a:lstStyle/>
          <a:p>
            <a:r>
              <a:rPr lang="en-US" dirty="0">
                <a:solidFill>
                  <a:srgbClr val="646464"/>
                </a:solidFill>
              </a:rPr>
              <a:t>1 January 2014</a:t>
            </a:r>
          </a:p>
        </p:txBody>
      </p:sp>
      <p:sp>
        <p:nvSpPr>
          <p:cNvPr id="6" name="Footer Placeholder 5"/>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3037053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userDrawn="1"/>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646464"/>
              </a:solidFill>
              <a:cs typeface="Arial" pitchFamily="34" charset="0"/>
            </a:endParaRPr>
          </a:p>
        </p:txBody>
      </p:sp>
      <p:sp>
        <p:nvSpPr>
          <p:cNvPr id="5" name="Date Placeholder 4"/>
          <p:cNvSpPr>
            <a:spLocks noGrp="1"/>
          </p:cNvSpPr>
          <p:nvPr>
            <p:ph type="dt" sz="half" idx="10"/>
          </p:nvPr>
        </p:nvSpPr>
        <p:spPr/>
        <p:txBody>
          <a:bodyPr/>
          <a:lstStyle/>
          <a:p>
            <a:r>
              <a:rPr lang="en-US" dirty="0">
                <a:solidFill>
                  <a:srgbClr val="646464"/>
                </a:solidFill>
              </a:rPr>
              <a:t>1 January 2014</a:t>
            </a:r>
          </a:p>
        </p:txBody>
      </p:sp>
      <p:sp>
        <p:nvSpPr>
          <p:cNvPr id="6" name="Footer Placeholder 5"/>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909165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dirty="0">
              <a:solidFill>
                <a:srgbClr val="646464"/>
              </a:solidFill>
              <a:cs typeface="Arial" pitchFamily="34" charset="0"/>
            </a:endParaRPr>
          </a:p>
        </p:txBody>
      </p:sp>
      <p:sp>
        <p:nvSpPr>
          <p:cNvPr id="4" name="Date Placeholder 3"/>
          <p:cNvSpPr>
            <a:spLocks noGrp="1"/>
          </p:cNvSpPr>
          <p:nvPr>
            <p:ph type="dt" sz="half" idx="10"/>
          </p:nvPr>
        </p:nvSpPr>
        <p:spPr/>
        <p:txBody>
          <a:bodyPr/>
          <a:lstStyle/>
          <a:p>
            <a:r>
              <a:rPr lang="en-US" dirty="0">
                <a:solidFill>
                  <a:srgbClr val="646464"/>
                </a:solidFill>
              </a:rPr>
              <a:t>1 January 2014</a:t>
            </a:r>
          </a:p>
        </p:txBody>
      </p:sp>
      <p:sp>
        <p:nvSpPr>
          <p:cNvPr id="5" name="Footer Placeholder 4"/>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4278364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512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580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419088"/>
          </a:xfrm>
        </p:spPr>
        <p:txBody>
          <a:bodyPr/>
          <a:lstStyle>
            <a:lvl1pPr>
              <a:defRPr>
                <a:solidFill>
                  <a:srgbClr val="646464"/>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dirty="0">
              <a:solidFill>
                <a:srgbClr val="646464"/>
              </a:solidFill>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dirty="0">
              <a:solidFill>
                <a:srgbClr val="646464"/>
              </a:solidFill>
            </a:endParaRPr>
          </a:p>
        </p:txBody>
      </p:sp>
      <p:sp>
        <p:nvSpPr>
          <p:cNvPr id="10" name="Text Placeholder 10"/>
          <p:cNvSpPr>
            <a:spLocks noGrp="1"/>
          </p:cNvSpPr>
          <p:nvPr>
            <p:ph type="body" sz="quarter" idx="11"/>
          </p:nvPr>
        </p:nvSpPr>
        <p:spPr>
          <a:xfrm>
            <a:off x="457200" y="620688"/>
            <a:ext cx="8229600" cy="442800"/>
          </a:xfrm>
        </p:spPr>
        <p:txBody>
          <a:bodyPr/>
          <a:lstStyle>
            <a:lvl1pPr marL="0" indent="0">
              <a:buNone/>
              <a:defRPr sz="2200">
                <a:latin typeface="+mj-lt"/>
              </a:defRPr>
            </a:lvl1pPr>
          </a:lstStyle>
          <a:p>
            <a:pPr lvl="0"/>
            <a:r>
              <a:rPr lang="en-US" dirty="0"/>
              <a:t>Click to edit Master</a:t>
            </a:r>
            <a:endParaRPr lang="en-IN" dirty="0"/>
          </a:p>
        </p:txBody>
      </p:sp>
    </p:spTree>
    <p:extLst>
      <p:ext uri="{BB962C8B-B14F-4D97-AF65-F5344CB8AC3E}">
        <p14:creationId xmlns:p14="http://schemas.microsoft.com/office/powerpoint/2010/main" val="404414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a:xfrm>
            <a:off x="2588400" y="6526710"/>
            <a:ext cx="3434400" cy="201600"/>
          </a:xfrm>
          <a:prstGeom prst="rect">
            <a:avLst/>
          </a:prstGeom>
        </p:spPr>
        <p:txBody>
          <a:bodyPr/>
          <a:lstStyle/>
          <a:p>
            <a:r>
              <a:rPr lang="en-GB" dirty="0">
                <a:solidFill>
                  <a:srgbClr val="808080"/>
                </a:solidFill>
              </a:rPr>
              <a:t>Presentation title</a:t>
            </a:r>
          </a:p>
        </p:txBody>
      </p:sp>
    </p:spTree>
    <p:extLst>
      <p:ext uri="{BB962C8B-B14F-4D97-AF65-F5344CB8AC3E}">
        <p14:creationId xmlns:p14="http://schemas.microsoft.com/office/powerpoint/2010/main" val="3143097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GB" dirty="0"/>
          </a:p>
        </p:txBody>
      </p:sp>
      <p:sp>
        <p:nvSpPr>
          <p:cNvPr id="5" name="Footer Placeholder 4"/>
          <p:cNvSpPr>
            <a:spLocks noGrp="1"/>
          </p:cNvSpPr>
          <p:nvPr>
            <p:ph type="ftr" sz="quarter" idx="11"/>
          </p:nvPr>
        </p:nvSpPr>
        <p:spPr>
          <a:xfrm>
            <a:off x="2588400" y="6526710"/>
            <a:ext cx="3434400" cy="201600"/>
          </a:xfrm>
          <a:prstGeom prst="rect">
            <a:avLst/>
          </a:prstGeom>
        </p:spPr>
        <p:txBody>
          <a:bodyPr/>
          <a:lstStyle/>
          <a:p>
            <a:r>
              <a:rPr lang="en-GB" dirty="0">
                <a:solidFill>
                  <a:srgbClr val="808080"/>
                </a:solidFill>
              </a:rPr>
              <a:t>Presentation title</a:t>
            </a:r>
          </a:p>
        </p:txBody>
      </p:sp>
    </p:spTree>
    <p:extLst>
      <p:ext uri="{BB962C8B-B14F-4D97-AF65-F5344CB8AC3E}">
        <p14:creationId xmlns:p14="http://schemas.microsoft.com/office/powerpoint/2010/main" val="1025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Tree>
    <p:extLst>
      <p:ext uri="{BB962C8B-B14F-4D97-AF65-F5344CB8AC3E}">
        <p14:creationId xmlns:p14="http://schemas.microsoft.com/office/powerpoint/2010/main" val="2483355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GB" dirty="0"/>
          </a:p>
        </p:txBody>
      </p:sp>
      <p:sp>
        <p:nvSpPr>
          <p:cNvPr id="6" name="Footer Placeholder 5"/>
          <p:cNvSpPr>
            <a:spLocks noGrp="1"/>
          </p:cNvSpPr>
          <p:nvPr>
            <p:ph type="ftr" sz="quarter" idx="11"/>
          </p:nvPr>
        </p:nvSpPr>
        <p:spPr>
          <a:xfrm>
            <a:off x="2588400" y="6413445"/>
            <a:ext cx="3434400" cy="201600"/>
          </a:xfrm>
          <a:prstGeom prst="rect">
            <a:avLst/>
          </a:prstGeom>
        </p:spPr>
        <p:txBody>
          <a:bodyPr/>
          <a:lstStyle/>
          <a:p>
            <a:r>
              <a:rPr lang="en-GB" dirty="0">
                <a:solidFill>
                  <a:srgbClr val="808080"/>
                </a:solidFill>
              </a:rPr>
              <a:t>Presentation title</a:t>
            </a:r>
          </a:p>
        </p:txBody>
      </p:sp>
    </p:spTree>
    <p:extLst>
      <p:ext uri="{BB962C8B-B14F-4D97-AF65-F5344CB8AC3E}">
        <p14:creationId xmlns:p14="http://schemas.microsoft.com/office/powerpoint/2010/main" val="4052506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GB" dirty="0"/>
          </a:p>
        </p:txBody>
      </p:sp>
      <p:sp>
        <p:nvSpPr>
          <p:cNvPr id="6" name="Footer Placeholder 5"/>
          <p:cNvSpPr>
            <a:spLocks noGrp="1"/>
          </p:cNvSpPr>
          <p:nvPr>
            <p:ph type="ftr" sz="quarter" idx="11"/>
          </p:nvPr>
        </p:nvSpPr>
        <p:spPr>
          <a:xfrm>
            <a:off x="2588400" y="6526710"/>
            <a:ext cx="3434400" cy="201600"/>
          </a:xfrm>
          <a:prstGeom prst="rect">
            <a:avLst/>
          </a:prstGeom>
        </p:spPr>
        <p:txBody>
          <a:bodyPr/>
          <a:lstStyle/>
          <a:p>
            <a:r>
              <a:rPr lang="en-GB" dirty="0">
                <a:solidFill>
                  <a:srgbClr val="808080"/>
                </a:solidFill>
              </a:rPr>
              <a:t>Presentation title</a:t>
            </a:r>
          </a:p>
        </p:txBody>
      </p:sp>
    </p:spTree>
    <p:extLst>
      <p:ext uri="{BB962C8B-B14F-4D97-AF65-F5344CB8AC3E}">
        <p14:creationId xmlns:p14="http://schemas.microsoft.com/office/powerpoint/2010/main" val="3357197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a:xfrm>
            <a:off x="2588400" y="6526710"/>
            <a:ext cx="3434400" cy="201600"/>
          </a:xfrm>
          <a:prstGeom prst="rect">
            <a:avLst/>
          </a:prstGeom>
        </p:spPr>
        <p:txBody>
          <a:bodyPr/>
          <a:lstStyle/>
          <a:p>
            <a:r>
              <a:rPr lang="en-US" dirty="0">
                <a:solidFill>
                  <a:srgbClr val="808080"/>
                </a:solidFill>
              </a:rPr>
              <a:t>Presentation title</a:t>
            </a:r>
          </a:p>
        </p:txBody>
      </p:sp>
      <p:sp>
        <p:nvSpPr>
          <p:cNvPr id="3" name="Text Placeholder 2"/>
          <p:cNvSpPr>
            <a:spLocks noGrp="1"/>
          </p:cNvSpPr>
          <p:nvPr>
            <p:ph type="body" sz="quarter" idx="11"/>
          </p:nvPr>
        </p:nvSpPr>
        <p:spPr>
          <a:xfrm>
            <a:off x="455614" y="1025525"/>
            <a:ext cx="8229600" cy="1643063"/>
          </a:xfrm>
        </p:spPr>
        <p:txBody>
          <a:bodyPr/>
          <a:lstStyle>
            <a:lvl1pPr marL="0" indent="0" algn="l">
              <a:lnSpc>
                <a:spcPct val="85000"/>
              </a:lnSpc>
              <a:spcBef>
                <a:spcPts val="0"/>
              </a:spcBef>
              <a:buNone/>
              <a:defRPr sz="5000" b="1">
                <a:solidFill>
                  <a:schemeClr val="bg2"/>
                </a:solidFill>
                <a:latin typeface="EYInterstate Light" pitchFamily="2"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Tree>
    <p:extLst>
      <p:ext uri="{BB962C8B-B14F-4D97-AF65-F5344CB8AC3E}">
        <p14:creationId xmlns:p14="http://schemas.microsoft.com/office/powerpoint/2010/main" val="778785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a:xfrm>
            <a:off x="2588400" y="6526710"/>
            <a:ext cx="3434400" cy="201600"/>
          </a:xfrm>
          <a:prstGeom prst="rect">
            <a:avLst/>
          </a:prstGeom>
        </p:spPr>
        <p:txBody>
          <a:bodyPr/>
          <a:lstStyle/>
          <a:p>
            <a:r>
              <a:rPr lang="en-US" dirty="0">
                <a:solidFill>
                  <a:srgbClr val="808080"/>
                </a:solidFill>
              </a:rPr>
              <a:t>Presentation title</a:t>
            </a:r>
          </a:p>
        </p:txBody>
      </p:sp>
      <p:sp>
        <p:nvSpPr>
          <p:cNvPr id="3077" name="Freeform 5"/>
          <p:cNvSpPr>
            <a:spLocks/>
          </p:cNvSpPr>
          <p:nvPr userDrawn="1"/>
        </p:nvSpPr>
        <p:spPr bwMode="gray">
          <a:xfrm>
            <a:off x="457200" y="1039813"/>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latin typeface="EYInterstate Light" pitchFamily="2" charset="0"/>
            </a:endParaRPr>
          </a:p>
        </p:txBody>
      </p:sp>
    </p:spTree>
    <p:extLst>
      <p:ext uri="{BB962C8B-B14F-4D97-AF65-F5344CB8AC3E}">
        <p14:creationId xmlns:p14="http://schemas.microsoft.com/office/powerpoint/2010/main" val="2006139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a:xfrm>
            <a:off x="2588400" y="6526710"/>
            <a:ext cx="3434400" cy="201600"/>
          </a:xfrm>
          <a:prstGeom prst="rect">
            <a:avLst/>
          </a:prstGeom>
        </p:spPr>
        <p:txBody>
          <a:bodyPr/>
          <a:lstStyle/>
          <a:p>
            <a:r>
              <a:rPr lang="en-US" dirty="0">
                <a:solidFill>
                  <a:srgbClr val="808080"/>
                </a:solidFill>
              </a:rPr>
              <a:t>Presentation title</a:t>
            </a:r>
          </a:p>
        </p:txBody>
      </p:sp>
      <p:sp>
        <p:nvSpPr>
          <p:cNvPr id="4101" name="Freeform 5"/>
          <p:cNvSpPr>
            <a:spLocks/>
          </p:cNvSpPr>
          <p:nvPr userDrawn="1"/>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latin typeface="EYInterstate Light" pitchFamily="2" charset="0"/>
            </a:endParaRPr>
          </a:p>
        </p:txBody>
      </p:sp>
    </p:spTree>
    <p:extLst>
      <p:ext uri="{BB962C8B-B14F-4D97-AF65-F5344CB8AC3E}">
        <p14:creationId xmlns:p14="http://schemas.microsoft.com/office/powerpoint/2010/main" val="1900288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a:xfrm>
            <a:off x="2588400" y="6526710"/>
            <a:ext cx="3434400" cy="201600"/>
          </a:xfrm>
          <a:prstGeom prst="rect">
            <a:avLst/>
          </a:prstGeom>
        </p:spPr>
        <p:txBody>
          <a:bodyPr/>
          <a:lstStyle/>
          <a:p>
            <a:r>
              <a:rPr lang="en-US" dirty="0">
                <a:solidFill>
                  <a:srgbClr val="808080"/>
                </a:solidFill>
              </a:rPr>
              <a:t>Presentation title</a:t>
            </a:r>
          </a:p>
        </p:txBody>
      </p:sp>
      <p:pic>
        <p:nvPicPr>
          <p:cNvPr id="6" name="Picture 2"/>
          <p:cNvPicPr>
            <a:picLocks noChangeAspect="1" noChangeArrowheads="1"/>
          </p:cNvPicPr>
          <p:nvPr userDrawn="1"/>
        </p:nvPicPr>
        <p:blipFill>
          <a:blip r:embed="rId2" cstate="email"/>
          <a:srcRect/>
          <a:stretch>
            <a:fillRect/>
          </a:stretch>
        </p:blipFill>
        <p:spPr bwMode="auto">
          <a:xfrm>
            <a:off x="457200" y="1044000"/>
            <a:ext cx="8225549" cy="5184000"/>
          </a:xfrm>
          <a:prstGeom prst="rect">
            <a:avLst/>
          </a:prstGeom>
          <a:noFill/>
          <a:ln w="9525">
            <a:noFill/>
            <a:miter lim="800000"/>
            <a:headEnd/>
            <a:tailEnd/>
          </a:ln>
          <a:effectLst/>
        </p:spPr>
      </p:pic>
    </p:spTree>
    <p:extLst>
      <p:ext uri="{BB962C8B-B14F-4D97-AF65-F5344CB8AC3E}">
        <p14:creationId xmlns:p14="http://schemas.microsoft.com/office/powerpoint/2010/main" val="759500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grpSp>
        <p:nvGrpSpPr>
          <p:cNvPr id="4" name="Group 3"/>
          <p:cNvGrpSpPr/>
          <p:nvPr userDrawn="1"/>
        </p:nvGrpSpPr>
        <p:grpSpPr>
          <a:xfrm>
            <a:off x="191072" y="226568"/>
            <a:ext cx="429572" cy="428369"/>
            <a:chOff x="-314395" y="287463"/>
            <a:chExt cx="680085" cy="678180"/>
          </a:xfrm>
          <a:solidFill>
            <a:schemeClr val="accent2"/>
          </a:solidFill>
        </p:grpSpPr>
        <p:sp>
          <p:nvSpPr>
            <p:cNvPr id="5" name="object 7"/>
            <p:cNvSpPr/>
            <p:nvPr/>
          </p:nvSpPr>
          <p:spPr>
            <a:xfrm>
              <a:off x="-314395" y="287463"/>
              <a:ext cx="680085" cy="678180"/>
            </a:xfrm>
            <a:custGeom>
              <a:avLst/>
              <a:gdLst/>
              <a:ahLst/>
              <a:cxnLst/>
              <a:rect l="l" t="t" r="r" b="b"/>
              <a:pathLst>
                <a:path w="680085" h="678180">
                  <a:moveTo>
                    <a:pt x="339852" y="0"/>
                  </a:moveTo>
                  <a:lnTo>
                    <a:pt x="284825" y="5079"/>
                  </a:lnTo>
                  <a:lnTo>
                    <a:pt x="232589" y="17779"/>
                  </a:lnTo>
                  <a:lnTo>
                    <a:pt x="183850" y="38100"/>
                  </a:lnTo>
                  <a:lnTo>
                    <a:pt x="139316" y="66039"/>
                  </a:lnTo>
                  <a:lnTo>
                    <a:pt x="99693" y="100329"/>
                  </a:lnTo>
                  <a:lnTo>
                    <a:pt x="65689" y="139700"/>
                  </a:lnTo>
                  <a:lnTo>
                    <a:pt x="38010" y="184150"/>
                  </a:lnTo>
                  <a:lnTo>
                    <a:pt x="17365" y="232409"/>
                  </a:lnTo>
                  <a:lnTo>
                    <a:pt x="4459" y="284480"/>
                  </a:lnTo>
                  <a:lnTo>
                    <a:pt x="0" y="339090"/>
                  </a:lnTo>
                  <a:lnTo>
                    <a:pt x="1129" y="367030"/>
                  </a:lnTo>
                  <a:lnTo>
                    <a:pt x="9900" y="421640"/>
                  </a:lnTo>
                  <a:lnTo>
                    <a:pt x="26764" y="472440"/>
                  </a:lnTo>
                  <a:lnTo>
                    <a:pt x="51015" y="518159"/>
                  </a:lnTo>
                  <a:lnTo>
                    <a:pt x="81944" y="561340"/>
                  </a:lnTo>
                  <a:lnTo>
                    <a:pt x="118846" y="596900"/>
                  </a:lnTo>
                  <a:lnTo>
                    <a:pt x="161013" y="628650"/>
                  </a:lnTo>
                  <a:lnTo>
                    <a:pt x="207738" y="652780"/>
                  </a:lnTo>
                  <a:lnTo>
                    <a:pt x="258314" y="669290"/>
                  </a:lnTo>
                  <a:lnTo>
                    <a:pt x="312034" y="678180"/>
                  </a:lnTo>
                  <a:lnTo>
                    <a:pt x="367669" y="678180"/>
                  </a:lnTo>
                  <a:lnTo>
                    <a:pt x="394878" y="674370"/>
                  </a:lnTo>
                  <a:lnTo>
                    <a:pt x="421389" y="669290"/>
                  </a:lnTo>
                  <a:lnTo>
                    <a:pt x="447114" y="661670"/>
                  </a:lnTo>
                  <a:lnTo>
                    <a:pt x="457765" y="657860"/>
                  </a:lnTo>
                  <a:lnTo>
                    <a:pt x="309825" y="657860"/>
                  </a:lnTo>
                  <a:lnTo>
                    <a:pt x="265706" y="650240"/>
                  </a:lnTo>
                  <a:lnTo>
                    <a:pt x="223827" y="637540"/>
                  </a:lnTo>
                  <a:lnTo>
                    <a:pt x="184620" y="618490"/>
                  </a:lnTo>
                  <a:lnTo>
                    <a:pt x="148516" y="595630"/>
                  </a:lnTo>
                  <a:lnTo>
                    <a:pt x="126385" y="576580"/>
                  </a:lnTo>
                  <a:lnTo>
                    <a:pt x="115949" y="567690"/>
                  </a:lnTo>
                  <a:lnTo>
                    <a:pt x="105954" y="556260"/>
                  </a:lnTo>
                  <a:lnTo>
                    <a:pt x="96415" y="546100"/>
                  </a:lnTo>
                  <a:lnTo>
                    <a:pt x="87349" y="534669"/>
                  </a:lnTo>
                  <a:lnTo>
                    <a:pt x="78772" y="523240"/>
                  </a:lnTo>
                  <a:lnTo>
                    <a:pt x="70700" y="511809"/>
                  </a:lnTo>
                  <a:lnTo>
                    <a:pt x="632301" y="511809"/>
                  </a:lnTo>
                  <a:lnTo>
                    <a:pt x="641693" y="495300"/>
                  </a:lnTo>
                  <a:lnTo>
                    <a:pt x="643567" y="491490"/>
                  </a:lnTo>
                  <a:lnTo>
                    <a:pt x="58293" y="491490"/>
                  </a:lnTo>
                  <a:lnTo>
                    <a:pt x="52673" y="481330"/>
                  </a:lnTo>
                  <a:lnTo>
                    <a:pt x="34323" y="434340"/>
                  </a:lnTo>
                  <a:lnTo>
                    <a:pt x="25166" y="396240"/>
                  </a:lnTo>
                  <a:lnTo>
                    <a:pt x="20248" y="358140"/>
                  </a:lnTo>
                  <a:lnTo>
                    <a:pt x="114109" y="350520"/>
                  </a:lnTo>
                  <a:lnTo>
                    <a:pt x="114109" y="347980"/>
                  </a:lnTo>
                  <a:lnTo>
                    <a:pt x="112864" y="345440"/>
                  </a:lnTo>
                  <a:lnTo>
                    <a:pt x="112864" y="339090"/>
                  </a:lnTo>
                  <a:lnTo>
                    <a:pt x="114109" y="335280"/>
                  </a:lnTo>
                  <a:lnTo>
                    <a:pt x="114109" y="331470"/>
                  </a:lnTo>
                  <a:lnTo>
                    <a:pt x="19850" y="331470"/>
                  </a:lnTo>
                  <a:lnTo>
                    <a:pt x="20726" y="317500"/>
                  </a:lnTo>
                  <a:lnTo>
                    <a:pt x="26230" y="279400"/>
                  </a:lnTo>
                  <a:lnTo>
                    <a:pt x="35953" y="241300"/>
                  </a:lnTo>
                  <a:lnTo>
                    <a:pt x="55263" y="195579"/>
                  </a:lnTo>
                  <a:lnTo>
                    <a:pt x="176123" y="187959"/>
                  </a:lnTo>
                  <a:lnTo>
                    <a:pt x="271640" y="187959"/>
                  </a:lnTo>
                  <a:lnTo>
                    <a:pt x="282147" y="180339"/>
                  </a:lnTo>
                  <a:lnTo>
                    <a:pt x="292887" y="172720"/>
                  </a:lnTo>
                  <a:lnTo>
                    <a:pt x="304088" y="167639"/>
                  </a:lnTo>
                  <a:lnTo>
                    <a:pt x="204660" y="166370"/>
                  </a:lnTo>
                  <a:lnTo>
                    <a:pt x="71945" y="166370"/>
                  </a:lnTo>
                  <a:lnTo>
                    <a:pt x="79626" y="154939"/>
                  </a:lnTo>
                  <a:lnTo>
                    <a:pt x="87776" y="144779"/>
                  </a:lnTo>
                  <a:lnTo>
                    <a:pt x="96382" y="133350"/>
                  </a:lnTo>
                  <a:lnTo>
                    <a:pt x="124798" y="104139"/>
                  </a:lnTo>
                  <a:lnTo>
                    <a:pt x="156814" y="78739"/>
                  </a:lnTo>
                  <a:lnTo>
                    <a:pt x="192053" y="57150"/>
                  </a:lnTo>
                  <a:lnTo>
                    <a:pt x="230140" y="40639"/>
                  </a:lnTo>
                  <a:lnTo>
                    <a:pt x="270696" y="29209"/>
                  </a:lnTo>
                  <a:lnTo>
                    <a:pt x="298919" y="24129"/>
                  </a:lnTo>
                  <a:lnTo>
                    <a:pt x="462646" y="24129"/>
                  </a:lnTo>
                  <a:lnTo>
                    <a:pt x="447114" y="17779"/>
                  </a:lnTo>
                  <a:lnTo>
                    <a:pt x="421389" y="10159"/>
                  </a:lnTo>
                  <a:lnTo>
                    <a:pt x="394878" y="5079"/>
                  </a:lnTo>
                  <a:lnTo>
                    <a:pt x="367669" y="1270"/>
                  </a:lnTo>
                  <a:lnTo>
                    <a:pt x="339852" y="0"/>
                  </a:lnTo>
                  <a:close/>
                </a:path>
                <a:path w="680085" h="678180">
                  <a:moveTo>
                    <a:pt x="209735" y="511809"/>
                  </a:moveTo>
                  <a:lnTo>
                    <a:pt x="187286" y="511809"/>
                  </a:lnTo>
                  <a:lnTo>
                    <a:pt x="192471" y="524510"/>
                  </a:lnTo>
                  <a:lnTo>
                    <a:pt x="210728" y="560069"/>
                  </a:lnTo>
                  <a:lnTo>
                    <a:pt x="232901" y="591820"/>
                  </a:lnTo>
                  <a:lnTo>
                    <a:pt x="258812" y="619760"/>
                  </a:lnTo>
                  <a:lnTo>
                    <a:pt x="298870" y="651510"/>
                  </a:lnTo>
                  <a:lnTo>
                    <a:pt x="309825" y="657860"/>
                  </a:lnTo>
                  <a:lnTo>
                    <a:pt x="370865" y="657860"/>
                  </a:lnTo>
                  <a:lnTo>
                    <a:pt x="381811" y="651510"/>
                  </a:lnTo>
                  <a:lnTo>
                    <a:pt x="390604" y="645160"/>
                  </a:lnTo>
                  <a:lnTo>
                    <a:pt x="349770" y="645160"/>
                  </a:lnTo>
                  <a:lnTo>
                    <a:pt x="349770" y="643890"/>
                  </a:lnTo>
                  <a:lnTo>
                    <a:pt x="328688" y="643890"/>
                  </a:lnTo>
                  <a:lnTo>
                    <a:pt x="317487" y="638810"/>
                  </a:lnTo>
                  <a:lnTo>
                    <a:pt x="276840" y="609600"/>
                  </a:lnTo>
                  <a:lnTo>
                    <a:pt x="259013" y="590550"/>
                  </a:lnTo>
                  <a:lnTo>
                    <a:pt x="250724" y="581660"/>
                  </a:lnTo>
                  <a:lnTo>
                    <a:pt x="228355" y="548640"/>
                  </a:lnTo>
                  <a:lnTo>
                    <a:pt x="215525" y="524510"/>
                  </a:lnTo>
                  <a:lnTo>
                    <a:pt x="209735" y="511809"/>
                  </a:lnTo>
                  <a:close/>
                </a:path>
                <a:path w="680085" h="678180">
                  <a:moveTo>
                    <a:pt x="632301" y="511809"/>
                  </a:moveTo>
                  <a:lnTo>
                    <a:pt x="609003" y="511809"/>
                  </a:lnTo>
                  <a:lnTo>
                    <a:pt x="600931" y="523240"/>
                  </a:lnTo>
                  <a:lnTo>
                    <a:pt x="592355" y="534669"/>
                  </a:lnTo>
                  <a:lnTo>
                    <a:pt x="583291" y="546100"/>
                  </a:lnTo>
                  <a:lnTo>
                    <a:pt x="573757" y="556260"/>
                  </a:lnTo>
                  <a:lnTo>
                    <a:pt x="563769" y="567690"/>
                  </a:lnTo>
                  <a:lnTo>
                    <a:pt x="553344" y="576580"/>
                  </a:lnTo>
                  <a:lnTo>
                    <a:pt x="542499" y="586740"/>
                  </a:lnTo>
                  <a:lnTo>
                    <a:pt x="531250" y="595630"/>
                  </a:lnTo>
                  <a:lnTo>
                    <a:pt x="495248" y="618490"/>
                  </a:lnTo>
                  <a:lnTo>
                    <a:pt x="456215" y="637540"/>
                  </a:lnTo>
                  <a:lnTo>
                    <a:pt x="400238" y="654050"/>
                  </a:lnTo>
                  <a:lnTo>
                    <a:pt x="385653" y="655320"/>
                  </a:lnTo>
                  <a:lnTo>
                    <a:pt x="370865" y="657860"/>
                  </a:lnTo>
                  <a:lnTo>
                    <a:pt x="457765" y="657860"/>
                  </a:lnTo>
                  <a:lnTo>
                    <a:pt x="471965" y="652780"/>
                  </a:lnTo>
                  <a:lnTo>
                    <a:pt x="518690" y="628650"/>
                  </a:lnTo>
                  <a:lnTo>
                    <a:pt x="560857" y="596900"/>
                  </a:lnTo>
                  <a:lnTo>
                    <a:pt x="597759" y="561340"/>
                  </a:lnTo>
                  <a:lnTo>
                    <a:pt x="628688" y="518159"/>
                  </a:lnTo>
                  <a:lnTo>
                    <a:pt x="632301" y="511809"/>
                  </a:lnTo>
                  <a:close/>
                </a:path>
                <a:path w="680085" h="678180">
                  <a:moveTo>
                    <a:pt x="493532" y="511809"/>
                  </a:moveTo>
                  <a:lnTo>
                    <a:pt x="471322" y="511809"/>
                  </a:lnTo>
                  <a:lnTo>
                    <a:pt x="465608" y="524510"/>
                  </a:lnTo>
                  <a:lnTo>
                    <a:pt x="459456" y="535940"/>
                  </a:lnTo>
                  <a:lnTo>
                    <a:pt x="452868" y="548640"/>
                  </a:lnTo>
                  <a:lnTo>
                    <a:pt x="445846" y="558800"/>
                  </a:lnTo>
                  <a:lnTo>
                    <a:pt x="438393" y="570230"/>
                  </a:lnTo>
                  <a:lnTo>
                    <a:pt x="413475" y="599440"/>
                  </a:lnTo>
                  <a:lnTo>
                    <a:pt x="374374" y="631190"/>
                  </a:lnTo>
                  <a:lnTo>
                    <a:pt x="349770" y="645160"/>
                  </a:lnTo>
                  <a:lnTo>
                    <a:pt x="390604" y="645160"/>
                  </a:lnTo>
                  <a:lnTo>
                    <a:pt x="392362" y="643890"/>
                  </a:lnTo>
                  <a:lnTo>
                    <a:pt x="402518" y="637540"/>
                  </a:lnTo>
                  <a:lnTo>
                    <a:pt x="412278" y="628650"/>
                  </a:lnTo>
                  <a:lnTo>
                    <a:pt x="447363" y="591820"/>
                  </a:lnTo>
                  <a:lnTo>
                    <a:pt x="469523" y="560069"/>
                  </a:lnTo>
                  <a:lnTo>
                    <a:pt x="488123" y="524510"/>
                  </a:lnTo>
                  <a:lnTo>
                    <a:pt x="493532" y="511809"/>
                  </a:lnTo>
                  <a:close/>
                </a:path>
                <a:path w="680085" h="678180">
                  <a:moveTo>
                    <a:pt x="349770" y="511809"/>
                  </a:moveTo>
                  <a:lnTo>
                    <a:pt x="328688" y="511809"/>
                  </a:lnTo>
                  <a:lnTo>
                    <a:pt x="328688" y="643890"/>
                  </a:lnTo>
                  <a:lnTo>
                    <a:pt x="349770" y="643890"/>
                  </a:lnTo>
                  <a:lnTo>
                    <a:pt x="349770" y="511809"/>
                  </a:lnTo>
                  <a:close/>
                </a:path>
                <a:path w="680085" h="678180">
                  <a:moveTo>
                    <a:pt x="170157" y="438150"/>
                  </a:moveTo>
                  <a:lnTo>
                    <a:pt x="170090" y="449580"/>
                  </a:lnTo>
                  <a:lnTo>
                    <a:pt x="171662" y="462280"/>
                  </a:lnTo>
                  <a:lnTo>
                    <a:pt x="174503" y="474980"/>
                  </a:lnTo>
                  <a:lnTo>
                    <a:pt x="178241" y="487680"/>
                  </a:lnTo>
                  <a:lnTo>
                    <a:pt x="58293" y="491490"/>
                  </a:lnTo>
                  <a:lnTo>
                    <a:pt x="200939" y="491490"/>
                  </a:lnTo>
                  <a:lnTo>
                    <a:pt x="197281" y="480059"/>
                  </a:lnTo>
                  <a:lnTo>
                    <a:pt x="194000" y="467359"/>
                  </a:lnTo>
                  <a:lnTo>
                    <a:pt x="190962" y="455930"/>
                  </a:lnTo>
                  <a:lnTo>
                    <a:pt x="179556" y="444500"/>
                  </a:lnTo>
                  <a:lnTo>
                    <a:pt x="170157" y="438150"/>
                  </a:lnTo>
                  <a:close/>
                </a:path>
                <a:path w="680085" h="678180">
                  <a:moveTo>
                    <a:pt x="349770" y="449580"/>
                  </a:moveTo>
                  <a:lnTo>
                    <a:pt x="328688" y="449580"/>
                  </a:lnTo>
                  <a:lnTo>
                    <a:pt x="328688" y="491490"/>
                  </a:lnTo>
                  <a:lnTo>
                    <a:pt x="349770" y="491490"/>
                  </a:lnTo>
                  <a:lnTo>
                    <a:pt x="349770" y="449580"/>
                  </a:lnTo>
                  <a:close/>
                </a:path>
                <a:path w="680085" h="678180">
                  <a:moveTo>
                    <a:pt x="517777" y="417830"/>
                  </a:moveTo>
                  <a:lnTo>
                    <a:pt x="508606" y="422909"/>
                  </a:lnTo>
                  <a:lnTo>
                    <a:pt x="497301" y="431800"/>
                  </a:lnTo>
                  <a:lnTo>
                    <a:pt x="486067" y="469900"/>
                  </a:lnTo>
                  <a:lnTo>
                    <a:pt x="482301" y="481330"/>
                  </a:lnTo>
                  <a:lnTo>
                    <a:pt x="349770" y="491490"/>
                  </a:lnTo>
                  <a:lnTo>
                    <a:pt x="501091" y="491490"/>
                  </a:lnTo>
                  <a:lnTo>
                    <a:pt x="513644" y="443230"/>
                  </a:lnTo>
                  <a:lnTo>
                    <a:pt x="515841" y="430530"/>
                  </a:lnTo>
                  <a:lnTo>
                    <a:pt x="517777" y="417830"/>
                  </a:lnTo>
                  <a:close/>
                </a:path>
                <a:path w="680085" h="678180">
                  <a:moveTo>
                    <a:pt x="643468" y="187959"/>
                  </a:moveTo>
                  <a:lnTo>
                    <a:pt x="618921" y="187959"/>
                  </a:lnTo>
                  <a:lnTo>
                    <a:pt x="624758" y="198120"/>
                  </a:lnTo>
                  <a:lnTo>
                    <a:pt x="630198" y="209550"/>
                  </a:lnTo>
                  <a:lnTo>
                    <a:pt x="643948" y="245109"/>
                  </a:lnTo>
                  <a:lnTo>
                    <a:pt x="655601" y="294640"/>
                  </a:lnTo>
                  <a:lnTo>
                    <a:pt x="658233" y="321309"/>
                  </a:lnTo>
                  <a:lnTo>
                    <a:pt x="543267" y="331470"/>
                  </a:lnTo>
                  <a:lnTo>
                    <a:pt x="543267" y="335280"/>
                  </a:lnTo>
                  <a:lnTo>
                    <a:pt x="544512" y="339090"/>
                  </a:lnTo>
                  <a:lnTo>
                    <a:pt x="544512" y="350520"/>
                  </a:lnTo>
                  <a:lnTo>
                    <a:pt x="658622" y="350520"/>
                  </a:lnTo>
                  <a:lnTo>
                    <a:pt x="655168" y="389890"/>
                  </a:lnTo>
                  <a:lnTo>
                    <a:pt x="646927" y="427990"/>
                  </a:lnTo>
                  <a:lnTo>
                    <a:pt x="628945" y="474980"/>
                  </a:lnTo>
                  <a:lnTo>
                    <a:pt x="620166" y="491490"/>
                  </a:lnTo>
                  <a:lnTo>
                    <a:pt x="643567" y="491490"/>
                  </a:lnTo>
                  <a:lnTo>
                    <a:pt x="662338" y="447040"/>
                  </a:lnTo>
                  <a:lnTo>
                    <a:pt x="675244" y="394970"/>
                  </a:lnTo>
                  <a:lnTo>
                    <a:pt x="679704" y="339090"/>
                  </a:lnTo>
                  <a:lnTo>
                    <a:pt x="678574" y="312420"/>
                  </a:lnTo>
                  <a:lnTo>
                    <a:pt x="675244" y="284480"/>
                  </a:lnTo>
                  <a:lnTo>
                    <a:pt x="669803" y="257809"/>
                  </a:lnTo>
                  <a:lnTo>
                    <a:pt x="662338" y="232409"/>
                  </a:lnTo>
                  <a:lnTo>
                    <a:pt x="652939" y="208279"/>
                  </a:lnTo>
                  <a:lnTo>
                    <a:pt x="643468" y="187959"/>
                  </a:lnTo>
                  <a:close/>
                </a:path>
                <a:path w="680085" h="678180">
                  <a:moveTo>
                    <a:pt x="395258" y="31750"/>
                  </a:moveTo>
                  <a:lnTo>
                    <a:pt x="349770" y="31750"/>
                  </a:lnTo>
                  <a:lnTo>
                    <a:pt x="361604" y="36829"/>
                  </a:lnTo>
                  <a:lnTo>
                    <a:pt x="372975" y="43179"/>
                  </a:lnTo>
                  <a:lnTo>
                    <a:pt x="413783" y="72389"/>
                  </a:lnTo>
                  <a:lnTo>
                    <a:pt x="439409" y="101600"/>
                  </a:lnTo>
                  <a:lnTo>
                    <a:pt x="460694" y="134620"/>
                  </a:lnTo>
                  <a:lnTo>
                    <a:pt x="472438" y="160020"/>
                  </a:lnTo>
                  <a:lnTo>
                    <a:pt x="419227" y="166370"/>
                  </a:lnTo>
                  <a:lnTo>
                    <a:pt x="430796" y="171450"/>
                  </a:lnTo>
                  <a:lnTo>
                    <a:pt x="441595" y="179070"/>
                  </a:lnTo>
                  <a:lnTo>
                    <a:pt x="451623" y="186689"/>
                  </a:lnTo>
                  <a:lnTo>
                    <a:pt x="482485" y="187959"/>
                  </a:lnTo>
                  <a:lnTo>
                    <a:pt x="486132" y="199389"/>
                  </a:lnTo>
                  <a:lnTo>
                    <a:pt x="489247" y="210820"/>
                  </a:lnTo>
                  <a:lnTo>
                    <a:pt x="491975" y="223520"/>
                  </a:lnTo>
                  <a:lnTo>
                    <a:pt x="494458" y="236220"/>
                  </a:lnTo>
                  <a:lnTo>
                    <a:pt x="497370" y="248920"/>
                  </a:lnTo>
                  <a:lnTo>
                    <a:pt x="499859" y="254000"/>
                  </a:lnTo>
                  <a:lnTo>
                    <a:pt x="501091" y="257809"/>
                  </a:lnTo>
                  <a:lnTo>
                    <a:pt x="510559" y="266700"/>
                  </a:lnTo>
                  <a:lnTo>
                    <a:pt x="519191" y="275590"/>
                  </a:lnTo>
                  <a:lnTo>
                    <a:pt x="518561" y="262889"/>
                  </a:lnTo>
                  <a:lnTo>
                    <a:pt x="517322" y="250189"/>
                  </a:lnTo>
                  <a:lnTo>
                    <a:pt x="510467" y="212089"/>
                  </a:lnTo>
                  <a:lnTo>
                    <a:pt x="503798" y="187959"/>
                  </a:lnTo>
                  <a:lnTo>
                    <a:pt x="643468" y="187959"/>
                  </a:lnTo>
                  <a:lnTo>
                    <a:pt x="641693" y="184150"/>
                  </a:lnTo>
                  <a:lnTo>
                    <a:pt x="631578" y="166370"/>
                  </a:lnTo>
                  <a:lnTo>
                    <a:pt x="497370" y="166370"/>
                  </a:lnTo>
                  <a:lnTo>
                    <a:pt x="492255" y="153670"/>
                  </a:lnTo>
                  <a:lnTo>
                    <a:pt x="474336" y="116839"/>
                  </a:lnTo>
                  <a:lnTo>
                    <a:pt x="460242" y="95250"/>
                  </a:lnTo>
                  <a:lnTo>
                    <a:pt x="452552" y="83820"/>
                  </a:lnTo>
                  <a:lnTo>
                    <a:pt x="444432" y="74929"/>
                  </a:lnTo>
                  <a:lnTo>
                    <a:pt x="435883" y="64770"/>
                  </a:lnTo>
                  <a:lnTo>
                    <a:pt x="426905" y="57150"/>
                  </a:lnTo>
                  <a:lnTo>
                    <a:pt x="417498" y="48259"/>
                  </a:lnTo>
                  <a:lnTo>
                    <a:pt x="407662" y="40639"/>
                  </a:lnTo>
                  <a:lnTo>
                    <a:pt x="397397" y="33020"/>
                  </a:lnTo>
                  <a:lnTo>
                    <a:pt x="395258" y="31750"/>
                  </a:lnTo>
                  <a:close/>
                </a:path>
                <a:path w="680085" h="678180">
                  <a:moveTo>
                    <a:pt x="271640" y="187959"/>
                  </a:moveTo>
                  <a:lnTo>
                    <a:pt x="176123" y="187959"/>
                  </a:lnTo>
                  <a:lnTo>
                    <a:pt x="172801" y="199389"/>
                  </a:lnTo>
                  <a:lnTo>
                    <a:pt x="169735" y="210820"/>
                  </a:lnTo>
                  <a:lnTo>
                    <a:pt x="166923" y="223520"/>
                  </a:lnTo>
                  <a:lnTo>
                    <a:pt x="164367" y="236220"/>
                  </a:lnTo>
                  <a:lnTo>
                    <a:pt x="162068" y="248920"/>
                  </a:lnTo>
                  <a:lnTo>
                    <a:pt x="168681" y="250189"/>
                  </a:lnTo>
                  <a:lnTo>
                    <a:pt x="176123" y="246379"/>
                  </a:lnTo>
                  <a:lnTo>
                    <a:pt x="184810" y="242570"/>
                  </a:lnTo>
                  <a:lnTo>
                    <a:pt x="186808" y="229870"/>
                  </a:lnTo>
                  <a:lnTo>
                    <a:pt x="189457" y="217170"/>
                  </a:lnTo>
                  <a:lnTo>
                    <a:pt x="192675" y="205739"/>
                  </a:lnTo>
                  <a:lnTo>
                    <a:pt x="196380" y="193039"/>
                  </a:lnTo>
                  <a:lnTo>
                    <a:pt x="271640" y="187959"/>
                  </a:lnTo>
                  <a:close/>
                </a:path>
                <a:path w="680085" h="678180">
                  <a:moveTo>
                    <a:pt x="462646" y="24129"/>
                  </a:moveTo>
                  <a:lnTo>
                    <a:pt x="298919" y="24129"/>
                  </a:lnTo>
                  <a:lnTo>
                    <a:pt x="288070" y="30479"/>
                  </a:lnTo>
                  <a:lnTo>
                    <a:pt x="277615" y="38100"/>
                  </a:lnTo>
                  <a:lnTo>
                    <a:pt x="267560" y="44450"/>
                  </a:lnTo>
                  <a:lnTo>
                    <a:pt x="257911" y="53339"/>
                  </a:lnTo>
                  <a:lnTo>
                    <a:pt x="248671" y="60959"/>
                  </a:lnTo>
                  <a:lnTo>
                    <a:pt x="239846" y="69850"/>
                  </a:lnTo>
                  <a:lnTo>
                    <a:pt x="215908" y="100329"/>
                  </a:lnTo>
                  <a:lnTo>
                    <a:pt x="195879" y="134620"/>
                  </a:lnTo>
                  <a:lnTo>
                    <a:pt x="184763" y="160020"/>
                  </a:lnTo>
                  <a:lnTo>
                    <a:pt x="71945" y="166370"/>
                  </a:lnTo>
                  <a:lnTo>
                    <a:pt x="204660" y="166370"/>
                  </a:lnTo>
                  <a:lnTo>
                    <a:pt x="210288" y="153670"/>
                  </a:lnTo>
                  <a:lnTo>
                    <a:pt x="216348" y="140970"/>
                  </a:lnTo>
                  <a:lnTo>
                    <a:pt x="222843" y="128270"/>
                  </a:lnTo>
                  <a:lnTo>
                    <a:pt x="229775" y="118109"/>
                  </a:lnTo>
                  <a:lnTo>
                    <a:pt x="237146" y="106679"/>
                  </a:lnTo>
                  <a:lnTo>
                    <a:pt x="261917" y="77470"/>
                  </a:lnTo>
                  <a:lnTo>
                    <a:pt x="301239" y="45720"/>
                  </a:lnTo>
                  <a:lnTo>
                    <a:pt x="323640" y="34289"/>
                  </a:lnTo>
                  <a:lnTo>
                    <a:pt x="349770" y="34289"/>
                  </a:lnTo>
                  <a:lnTo>
                    <a:pt x="349770" y="31750"/>
                  </a:lnTo>
                  <a:lnTo>
                    <a:pt x="395258" y="31750"/>
                  </a:lnTo>
                  <a:lnTo>
                    <a:pt x="386703" y="26670"/>
                  </a:lnTo>
                  <a:lnTo>
                    <a:pt x="468859" y="26670"/>
                  </a:lnTo>
                  <a:lnTo>
                    <a:pt x="462646" y="24129"/>
                  </a:lnTo>
                  <a:close/>
                </a:path>
                <a:path w="680085" h="678180">
                  <a:moveTo>
                    <a:pt x="468859" y="26670"/>
                  </a:moveTo>
                  <a:lnTo>
                    <a:pt x="386703" y="26670"/>
                  </a:lnTo>
                  <a:lnTo>
                    <a:pt x="426412" y="34289"/>
                  </a:lnTo>
                  <a:lnTo>
                    <a:pt x="439331" y="38100"/>
                  </a:lnTo>
                  <a:lnTo>
                    <a:pt x="452060" y="43179"/>
                  </a:lnTo>
                  <a:lnTo>
                    <a:pt x="464582" y="46989"/>
                  </a:lnTo>
                  <a:lnTo>
                    <a:pt x="476877" y="53339"/>
                  </a:lnTo>
                  <a:lnTo>
                    <a:pt x="488928" y="58420"/>
                  </a:lnTo>
                  <a:lnTo>
                    <a:pt x="500716" y="66039"/>
                  </a:lnTo>
                  <a:lnTo>
                    <a:pt x="512222" y="72389"/>
                  </a:lnTo>
                  <a:lnTo>
                    <a:pt x="544869" y="96520"/>
                  </a:lnTo>
                  <a:lnTo>
                    <a:pt x="574320" y="124459"/>
                  </a:lnTo>
                  <a:lnTo>
                    <a:pt x="600078" y="154939"/>
                  </a:lnTo>
                  <a:lnTo>
                    <a:pt x="607758" y="166370"/>
                  </a:lnTo>
                  <a:lnTo>
                    <a:pt x="631578" y="166370"/>
                  </a:lnTo>
                  <a:lnTo>
                    <a:pt x="597759" y="119379"/>
                  </a:lnTo>
                  <a:lnTo>
                    <a:pt x="560857" y="82550"/>
                  </a:lnTo>
                  <a:lnTo>
                    <a:pt x="518690" y="52070"/>
                  </a:lnTo>
                  <a:lnTo>
                    <a:pt x="471965" y="27939"/>
                  </a:lnTo>
                  <a:lnTo>
                    <a:pt x="468859" y="26670"/>
                  </a:lnTo>
                  <a:close/>
                </a:path>
                <a:path w="680085" h="678180">
                  <a:moveTo>
                    <a:pt x="349770" y="34289"/>
                  </a:moveTo>
                  <a:lnTo>
                    <a:pt x="323640" y="34289"/>
                  </a:lnTo>
                  <a:lnTo>
                    <a:pt x="328688" y="158750"/>
                  </a:lnTo>
                  <a:lnTo>
                    <a:pt x="336130" y="157479"/>
                  </a:lnTo>
                  <a:lnTo>
                    <a:pt x="342328" y="156209"/>
                  </a:lnTo>
                  <a:lnTo>
                    <a:pt x="349770" y="154939"/>
                  </a:lnTo>
                  <a:lnTo>
                    <a:pt x="349770" y="34289"/>
                  </a:lnTo>
                  <a:close/>
                </a:path>
              </a:pathLst>
            </a:custGeom>
            <a:grpFill/>
          </p:spPr>
          <p:txBody>
            <a:bodyPr wrap="square" lIns="0" tIns="0" rIns="0" bIns="0" rtlCol="0"/>
            <a:lstStyle/>
            <a:p>
              <a:endParaRPr dirty="0">
                <a:solidFill>
                  <a:schemeClr val="bg2"/>
                </a:solidFill>
                <a:latin typeface="EYInterstate Light" panose="02000506000000020004" pitchFamily="2" charset="0"/>
              </a:endParaRPr>
            </a:p>
          </p:txBody>
        </p:sp>
        <p:sp>
          <p:nvSpPr>
            <p:cNvPr id="6" name="object 8"/>
            <p:cNvSpPr/>
            <p:nvPr/>
          </p:nvSpPr>
          <p:spPr>
            <a:xfrm>
              <a:off x="-179795" y="461197"/>
              <a:ext cx="387985" cy="254635"/>
            </a:xfrm>
            <a:custGeom>
              <a:avLst/>
              <a:gdLst/>
              <a:ahLst/>
              <a:cxnLst/>
              <a:rect l="l" t="t" r="r" b="b"/>
              <a:pathLst>
                <a:path w="387984" h="254635">
                  <a:moveTo>
                    <a:pt x="228141" y="0"/>
                  </a:moveTo>
                  <a:lnTo>
                    <a:pt x="187086" y="7067"/>
                  </a:lnTo>
                  <a:lnTo>
                    <a:pt x="151781" y="26540"/>
                  </a:lnTo>
                  <a:lnTo>
                    <a:pt x="124601" y="55820"/>
                  </a:lnTo>
                  <a:lnTo>
                    <a:pt x="112169" y="79505"/>
                  </a:lnTo>
                  <a:lnTo>
                    <a:pt x="99252" y="82747"/>
                  </a:lnTo>
                  <a:lnTo>
                    <a:pt x="58138" y="87476"/>
                  </a:lnTo>
                  <a:lnTo>
                    <a:pt x="23079" y="109597"/>
                  </a:lnTo>
                  <a:lnTo>
                    <a:pt x="2682" y="145061"/>
                  </a:lnTo>
                  <a:lnTo>
                    <a:pt x="0" y="158917"/>
                  </a:lnTo>
                  <a:lnTo>
                    <a:pt x="965" y="175329"/>
                  </a:lnTo>
                  <a:lnTo>
                    <a:pt x="15773" y="216767"/>
                  </a:lnTo>
                  <a:lnTo>
                    <a:pt x="44780" y="244159"/>
                  </a:lnTo>
                  <a:lnTo>
                    <a:pt x="83262" y="254489"/>
                  </a:lnTo>
                  <a:lnTo>
                    <a:pt x="302738" y="254504"/>
                  </a:lnTo>
                  <a:lnTo>
                    <a:pt x="317163" y="253282"/>
                  </a:lnTo>
                  <a:lnTo>
                    <a:pt x="355001" y="236508"/>
                  </a:lnTo>
                  <a:lnTo>
                    <a:pt x="380409" y="204154"/>
                  </a:lnTo>
                  <a:lnTo>
                    <a:pt x="387731" y="176521"/>
                  </a:lnTo>
                  <a:lnTo>
                    <a:pt x="386961" y="160845"/>
                  </a:lnTo>
                  <a:lnTo>
                    <a:pt x="374416" y="122624"/>
                  </a:lnTo>
                  <a:lnTo>
                    <a:pt x="347289" y="95132"/>
                  </a:lnTo>
                  <a:lnTo>
                    <a:pt x="343486" y="81908"/>
                  </a:lnTo>
                  <a:lnTo>
                    <a:pt x="324039" y="46524"/>
                  </a:lnTo>
                  <a:lnTo>
                    <a:pt x="294314" y="19529"/>
                  </a:lnTo>
                  <a:lnTo>
                    <a:pt x="256597" y="3434"/>
                  </a:lnTo>
                  <a:lnTo>
                    <a:pt x="242643" y="925"/>
                  </a:lnTo>
                  <a:lnTo>
                    <a:pt x="228141" y="0"/>
                  </a:lnTo>
                  <a:close/>
                </a:path>
              </a:pathLst>
            </a:custGeom>
            <a:grpFill/>
          </p:spPr>
          <p:txBody>
            <a:bodyPr wrap="square" lIns="0" tIns="0" rIns="0" bIns="0" rtlCol="0"/>
            <a:lstStyle/>
            <a:p>
              <a:endParaRPr dirty="0">
                <a:solidFill>
                  <a:schemeClr val="bg2"/>
                </a:solidFill>
                <a:latin typeface="EYInterstate Light" panose="02000506000000020004" pitchFamily="2" charset="0"/>
              </a:endParaRPr>
            </a:p>
          </p:txBody>
        </p:sp>
      </p:grpSp>
      <p:sp>
        <p:nvSpPr>
          <p:cNvPr id="7" name="Title 1"/>
          <p:cNvSpPr>
            <a:spLocks noGrp="1"/>
          </p:cNvSpPr>
          <p:nvPr>
            <p:ph type="title" hasCustomPrompt="1"/>
          </p:nvPr>
        </p:nvSpPr>
        <p:spPr>
          <a:xfrm>
            <a:off x="800100" y="264668"/>
            <a:ext cx="8229600" cy="860400"/>
          </a:xfrm>
          <a:ln>
            <a:noFill/>
          </a:ln>
        </p:spPr>
        <p:txBody>
          <a:bodyPr/>
          <a:lstStyle>
            <a:lvl1pPr>
              <a:defRPr baseline="0">
                <a:solidFill>
                  <a:schemeClr val="bg2"/>
                </a:solidFill>
              </a:defRPr>
            </a:lvl1pPr>
          </a:lstStyle>
          <a:p>
            <a:r>
              <a:rPr lang="en-US" dirty="0"/>
              <a:t>Description of Use Case </a:t>
            </a:r>
            <a:endParaRPr lang="en-GB" dirty="0"/>
          </a:p>
        </p:txBody>
      </p:sp>
    </p:spTree>
    <p:extLst>
      <p:ext uri="{BB962C8B-B14F-4D97-AF65-F5344CB8AC3E}">
        <p14:creationId xmlns:p14="http://schemas.microsoft.com/office/powerpoint/2010/main" val="20478920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grpSp>
        <p:nvGrpSpPr>
          <p:cNvPr id="4" name="Group 3"/>
          <p:cNvGrpSpPr/>
          <p:nvPr userDrawn="1"/>
        </p:nvGrpSpPr>
        <p:grpSpPr>
          <a:xfrm>
            <a:off x="191072" y="226568"/>
            <a:ext cx="429572" cy="428369"/>
            <a:chOff x="-314395" y="287463"/>
            <a:chExt cx="680085" cy="678180"/>
          </a:xfrm>
          <a:solidFill>
            <a:schemeClr val="accent2"/>
          </a:solidFill>
        </p:grpSpPr>
        <p:sp>
          <p:nvSpPr>
            <p:cNvPr id="5" name="object 7"/>
            <p:cNvSpPr/>
            <p:nvPr/>
          </p:nvSpPr>
          <p:spPr>
            <a:xfrm>
              <a:off x="-314395" y="287463"/>
              <a:ext cx="680085" cy="678180"/>
            </a:xfrm>
            <a:custGeom>
              <a:avLst/>
              <a:gdLst/>
              <a:ahLst/>
              <a:cxnLst/>
              <a:rect l="l" t="t" r="r" b="b"/>
              <a:pathLst>
                <a:path w="680085" h="678180">
                  <a:moveTo>
                    <a:pt x="339852" y="0"/>
                  </a:moveTo>
                  <a:lnTo>
                    <a:pt x="284825" y="5079"/>
                  </a:lnTo>
                  <a:lnTo>
                    <a:pt x="232589" y="17779"/>
                  </a:lnTo>
                  <a:lnTo>
                    <a:pt x="183850" y="38100"/>
                  </a:lnTo>
                  <a:lnTo>
                    <a:pt x="139316" y="66039"/>
                  </a:lnTo>
                  <a:lnTo>
                    <a:pt x="99693" y="100329"/>
                  </a:lnTo>
                  <a:lnTo>
                    <a:pt x="65689" y="139700"/>
                  </a:lnTo>
                  <a:lnTo>
                    <a:pt x="38010" y="184150"/>
                  </a:lnTo>
                  <a:lnTo>
                    <a:pt x="17365" y="232409"/>
                  </a:lnTo>
                  <a:lnTo>
                    <a:pt x="4459" y="284480"/>
                  </a:lnTo>
                  <a:lnTo>
                    <a:pt x="0" y="339090"/>
                  </a:lnTo>
                  <a:lnTo>
                    <a:pt x="1129" y="367030"/>
                  </a:lnTo>
                  <a:lnTo>
                    <a:pt x="9900" y="421640"/>
                  </a:lnTo>
                  <a:lnTo>
                    <a:pt x="26764" y="472440"/>
                  </a:lnTo>
                  <a:lnTo>
                    <a:pt x="51015" y="518159"/>
                  </a:lnTo>
                  <a:lnTo>
                    <a:pt x="81944" y="561340"/>
                  </a:lnTo>
                  <a:lnTo>
                    <a:pt x="118846" y="596900"/>
                  </a:lnTo>
                  <a:lnTo>
                    <a:pt x="161013" y="628650"/>
                  </a:lnTo>
                  <a:lnTo>
                    <a:pt x="207738" y="652780"/>
                  </a:lnTo>
                  <a:lnTo>
                    <a:pt x="258314" y="669290"/>
                  </a:lnTo>
                  <a:lnTo>
                    <a:pt x="312034" y="678180"/>
                  </a:lnTo>
                  <a:lnTo>
                    <a:pt x="367669" y="678180"/>
                  </a:lnTo>
                  <a:lnTo>
                    <a:pt x="394878" y="674370"/>
                  </a:lnTo>
                  <a:lnTo>
                    <a:pt x="421389" y="669290"/>
                  </a:lnTo>
                  <a:lnTo>
                    <a:pt x="447114" y="661670"/>
                  </a:lnTo>
                  <a:lnTo>
                    <a:pt x="457765" y="657860"/>
                  </a:lnTo>
                  <a:lnTo>
                    <a:pt x="309825" y="657860"/>
                  </a:lnTo>
                  <a:lnTo>
                    <a:pt x="265706" y="650240"/>
                  </a:lnTo>
                  <a:lnTo>
                    <a:pt x="223827" y="637540"/>
                  </a:lnTo>
                  <a:lnTo>
                    <a:pt x="184620" y="618490"/>
                  </a:lnTo>
                  <a:lnTo>
                    <a:pt x="148516" y="595630"/>
                  </a:lnTo>
                  <a:lnTo>
                    <a:pt x="126385" y="576580"/>
                  </a:lnTo>
                  <a:lnTo>
                    <a:pt x="115949" y="567690"/>
                  </a:lnTo>
                  <a:lnTo>
                    <a:pt x="105954" y="556260"/>
                  </a:lnTo>
                  <a:lnTo>
                    <a:pt x="96415" y="546100"/>
                  </a:lnTo>
                  <a:lnTo>
                    <a:pt x="87349" y="534669"/>
                  </a:lnTo>
                  <a:lnTo>
                    <a:pt x="78772" y="523240"/>
                  </a:lnTo>
                  <a:lnTo>
                    <a:pt x="70700" y="511809"/>
                  </a:lnTo>
                  <a:lnTo>
                    <a:pt x="632301" y="511809"/>
                  </a:lnTo>
                  <a:lnTo>
                    <a:pt x="641693" y="495300"/>
                  </a:lnTo>
                  <a:lnTo>
                    <a:pt x="643567" y="491490"/>
                  </a:lnTo>
                  <a:lnTo>
                    <a:pt x="58293" y="491490"/>
                  </a:lnTo>
                  <a:lnTo>
                    <a:pt x="52673" y="481330"/>
                  </a:lnTo>
                  <a:lnTo>
                    <a:pt x="34323" y="434340"/>
                  </a:lnTo>
                  <a:lnTo>
                    <a:pt x="25166" y="396240"/>
                  </a:lnTo>
                  <a:lnTo>
                    <a:pt x="20248" y="358140"/>
                  </a:lnTo>
                  <a:lnTo>
                    <a:pt x="114109" y="350520"/>
                  </a:lnTo>
                  <a:lnTo>
                    <a:pt x="114109" y="347980"/>
                  </a:lnTo>
                  <a:lnTo>
                    <a:pt x="112864" y="345440"/>
                  </a:lnTo>
                  <a:lnTo>
                    <a:pt x="112864" y="339090"/>
                  </a:lnTo>
                  <a:lnTo>
                    <a:pt x="114109" y="335280"/>
                  </a:lnTo>
                  <a:lnTo>
                    <a:pt x="114109" y="331470"/>
                  </a:lnTo>
                  <a:lnTo>
                    <a:pt x="19850" y="331470"/>
                  </a:lnTo>
                  <a:lnTo>
                    <a:pt x="20726" y="317500"/>
                  </a:lnTo>
                  <a:lnTo>
                    <a:pt x="26230" y="279400"/>
                  </a:lnTo>
                  <a:lnTo>
                    <a:pt x="35953" y="241300"/>
                  </a:lnTo>
                  <a:lnTo>
                    <a:pt x="55263" y="195579"/>
                  </a:lnTo>
                  <a:lnTo>
                    <a:pt x="176123" y="187959"/>
                  </a:lnTo>
                  <a:lnTo>
                    <a:pt x="271640" y="187959"/>
                  </a:lnTo>
                  <a:lnTo>
                    <a:pt x="282147" y="180339"/>
                  </a:lnTo>
                  <a:lnTo>
                    <a:pt x="292887" y="172720"/>
                  </a:lnTo>
                  <a:lnTo>
                    <a:pt x="304088" y="167639"/>
                  </a:lnTo>
                  <a:lnTo>
                    <a:pt x="204660" y="166370"/>
                  </a:lnTo>
                  <a:lnTo>
                    <a:pt x="71945" y="166370"/>
                  </a:lnTo>
                  <a:lnTo>
                    <a:pt x="79626" y="154939"/>
                  </a:lnTo>
                  <a:lnTo>
                    <a:pt x="87776" y="144779"/>
                  </a:lnTo>
                  <a:lnTo>
                    <a:pt x="96382" y="133350"/>
                  </a:lnTo>
                  <a:lnTo>
                    <a:pt x="124798" y="104139"/>
                  </a:lnTo>
                  <a:lnTo>
                    <a:pt x="156814" y="78739"/>
                  </a:lnTo>
                  <a:lnTo>
                    <a:pt x="192053" y="57150"/>
                  </a:lnTo>
                  <a:lnTo>
                    <a:pt x="230140" y="40639"/>
                  </a:lnTo>
                  <a:lnTo>
                    <a:pt x="270696" y="29209"/>
                  </a:lnTo>
                  <a:lnTo>
                    <a:pt x="298919" y="24129"/>
                  </a:lnTo>
                  <a:lnTo>
                    <a:pt x="462646" y="24129"/>
                  </a:lnTo>
                  <a:lnTo>
                    <a:pt x="447114" y="17779"/>
                  </a:lnTo>
                  <a:lnTo>
                    <a:pt x="421389" y="10159"/>
                  </a:lnTo>
                  <a:lnTo>
                    <a:pt x="394878" y="5079"/>
                  </a:lnTo>
                  <a:lnTo>
                    <a:pt x="367669" y="1270"/>
                  </a:lnTo>
                  <a:lnTo>
                    <a:pt x="339852" y="0"/>
                  </a:lnTo>
                  <a:close/>
                </a:path>
                <a:path w="680085" h="678180">
                  <a:moveTo>
                    <a:pt x="209735" y="511809"/>
                  </a:moveTo>
                  <a:lnTo>
                    <a:pt x="187286" y="511809"/>
                  </a:lnTo>
                  <a:lnTo>
                    <a:pt x="192471" y="524510"/>
                  </a:lnTo>
                  <a:lnTo>
                    <a:pt x="210728" y="560069"/>
                  </a:lnTo>
                  <a:lnTo>
                    <a:pt x="232901" y="591820"/>
                  </a:lnTo>
                  <a:lnTo>
                    <a:pt x="258812" y="619760"/>
                  </a:lnTo>
                  <a:lnTo>
                    <a:pt x="298870" y="651510"/>
                  </a:lnTo>
                  <a:lnTo>
                    <a:pt x="309825" y="657860"/>
                  </a:lnTo>
                  <a:lnTo>
                    <a:pt x="370865" y="657860"/>
                  </a:lnTo>
                  <a:lnTo>
                    <a:pt x="381811" y="651510"/>
                  </a:lnTo>
                  <a:lnTo>
                    <a:pt x="390604" y="645160"/>
                  </a:lnTo>
                  <a:lnTo>
                    <a:pt x="349770" y="645160"/>
                  </a:lnTo>
                  <a:lnTo>
                    <a:pt x="349770" y="643890"/>
                  </a:lnTo>
                  <a:lnTo>
                    <a:pt x="328688" y="643890"/>
                  </a:lnTo>
                  <a:lnTo>
                    <a:pt x="317487" y="638810"/>
                  </a:lnTo>
                  <a:lnTo>
                    <a:pt x="276840" y="609600"/>
                  </a:lnTo>
                  <a:lnTo>
                    <a:pt x="259013" y="590550"/>
                  </a:lnTo>
                  <a:lnTo>
                    <a:pt x="250724" y="581660"/>
                  </a:lnTo>
                  <a:lnTo>
                    <a:pt x="228355" y="548640"/>
                  </a:lnTo>
                  <a:lnTo>
                    <a:pt x="215525" y="524510"/>
                  </a:lnTo>
                  <a:lnTo>
                    <a:pt x="209735" y="511809"/>
                  </a:lnTo>
                  <a:close/>
                </a:path>
                <a:path w="680085" h="678180">
                  <a:moveTo>
                    <a:pt x="632301" y="511809"/>
                  </a:moveTo>
                  <a:lnTo>
                    <a:pt x="609003" y="511809"/>
                  </a:lnTo>
                  <a:lnTo>
                    <a:pt x="600931" y="523240"/>
                  </a:lnTo>
                  <a:lnTo>
                    <a:pt x="592355" y="534669"/>
                  </a:lnTo>
                  <a:lnTo>
                    <a:pt x="583291" y="546100"/>
                  </a:lnTo>
                  <a:lnTo>
                    <a:pt x="573757" y="556260"/>
                  </a:lnTo>
                  <a:lnTo>
                    <a:pt x="563769" y="567690"/>
                  </a:lnTo>
                  <a:lnTo>
                    <a:pt x="553344" y="576580"/>
                  </a:lnTo>
                  <a:lnTo>
                    <a:pt x="542499" y="586740"/>
                  </a:lnTo>
                  <a:lnTo>
                    <a:pt x="531250" y="595630"/>
                  </a:lnTo>
                  <a:lnTo>
                    <a:pt x="495248" y="618490"/>
                  </a:lnTo>
                  <a:lnTo>
                    <a:pt x="456215" y="637540"/>
                  </a:lnTo>
                  <a:lnTo>
                    <a:pt x="400238" y="654050"/>
                  </a:lnTo>
                  <a:lnTo>
                    <a:pt x="385653" y="655320"/>
                  </a:lnTo>
                  <a:lnTo>
                    <a:pt x="370865" y="657860"/>
                  </a:lnTo>
                  <a:lnTo>
                    <a:pt x="457765" y="657860"/>
                  </a:lnTo>
                  <a:lnTo>
                    <a:pt x="471965" y="652780"/>
                  </a:lnTo>
                  <a:lnTo>
                    <a:pt x="518690" y="628650"/>
                  </a:lnTo>
                  <a:lnTo>
                    <a:pt x="560857" y="596900"/>
                  </a:lnTo>
                  <a:lnTo>
                    <a:pt x="597759" y="561340"/>
                  </a:lnTo>
                  <a:lnTo>
                    <a:pt x="628688" y="518159"/>
                  </a:lnTo>
                  <a:lnTo>
                    <a:pt x="632301" y="511809"/>
                  </a:lnTo>
                  <a:close/>
                </a:path>
                <a:path w="680085" h="678180">
                  <a:moveTo>
                    <a:pt x="493532" y="511809"/>
                  </a:moveTo>
                  <a:lnTo>
                    <a:pt x="471322" y="511809"/>
                  </a:lnTo>
                  <a:lnTo>
                    <a:pt x="465608" y="524510"/>
                  </a:lnTo>
                  <a:lnTo>
                    <a:pt x="459456" y="535940"/>
                  </a:lnTo>
                  <a:lnTo>
                    <a:pt x="452868" y="548640"/>
                  </a:lnTo>
                  <a:lnTo>
                    <a:pt x="445846" y="558800"/>
                  </a:lnTo>
                  <a:lnTo>
                    <a:pt x="438393" y="570230"/>
                  </a:lnTo>
                  <a:lnTo>
                    <a:pt x="413475" y="599440"/>
                  </a:lnTo>
                  <a:lnTo>
                    <a:pt x="374374" y="631190"/>
                  </a:lnTo>
                  <a:lnTo>
                    <a:pt x="349770" y="645160"/>
                  </a:lnTo>
                  <a:lnTo>
                    <a:pt x="390604" y="645160"/>
                  </a:lnTo>
                  <a:lnTo>
                    <a:pt x="392362" y="643890"/>
                  </a:lnTo>
                  <a:lnTo>
                    <a:pt x="402518" y="637540"/>
                  </a:lnTo>
                  <a:lnTo>
                    <a:pt x="412278" y="628650"/>
                  </a:lnTo>
                  <a:lnTo>
                    <a:pt x="447363" y="591820"/>
                  </a:lnTo>
                  <a:lnTo>
                    <a:pt x="469523" y="560069"/>
                  </a:lnTo>
                  <a:lnTo>
                    <a:pt x="488123" y="524510"/>
                  </a:lnTo>
                  <a:lnTo>
                    <a:pt x="493532" y="511809"/>
                  </a:lnTo>
                  <a:close/>
                </a:path>
                <a:path w="680085" h="678180">
                  <a:moveTo>
                    <a:pt x="349770" y="511809"/>
                  </a:moveTo>
                  <a:lnTo>
                    <a:pt x="328688" y="511809"/>
                  </a:lnTo>
                  <a:lnTo>
                    <a:pt x="328688" y="643890"/>
                  </a:lnTo>
                  <a:lnTo>
                    <a:pt x="349770" y="643890"/>
                  </a:lnTo>
                  <a:lnTo>
                    <a:pt x="349770" y="511809"/>
                  </a:lnTo>
                  <a:close/>
                </a:path>
                <a:path w="680085" h="678180">
                  <a:moveTo>
                    <a:pt x="170157" y="438150"/>
                  </a:moveTo>
                  <a:lnTo>
                    <a:pt x="170090" y="449580"/>
                  </a:lnTo>
                  <a:lnTo>
                    <a:pt x="171662" y="462280"/>
                  </a:lnTo>
                  <a:lnTo>
                    <a:pt x="174503" y="474980"/>
                  </a:lnTo>
                  <a:lnTo>
                    <a:pt x="178241" y="487680"/>
                  </a:lnTo>
                  <a:lnTo>
                    <a:pt x="58293" y="491490"/>
                  </a:lnTo>
                  <a:lnTo>
                    <a:pt x="200939" y="491490"/>
                  </a:lnTo>
                  <a:lnTo>
                    <a:pt x="197281" y="480059"/>
                  </a:lnTo>
                  <a:lnTo>
                    <a:pt x="194000" y="467359"/>
                  </a:lnTo>
                  <a:lnTo>
                    <a:pt x="190962" y="455930"/>
                  </a:lnTo>
                  <a:lnTo>
                    <a:pt x="179556" y="444500"/>
                  </a:lnTo>
                  <a:lnTo>
                    <a:pt x="170157" y="438150"/>
                  </a:lnTo>
                  <a:close/>
                </a:path>
                <a:path w="680085" h="678180">
                  <a:moveTo>
                    <a:pt x="349770" y="449580"/>
                  </a:moveTo>
                  <a:lnTo>
                    <a:pt x="328688" y="449580"/>
                  </a:lnTo>
                  <a:lnTo>
                    <a:pt x="328688" y="491490"/>
                  </a:lnTo>
                  <a:lnTo>
                    <a:pt x="349770" y="491490"/>
                  </a:lnTo>
                  <a:lnTo>
                    <a:pt x="349770" y="449580"/>
                  </a:lnTo>
                  <a:close/>
                </a:path>
                <a:path w="680085" h="678180">
                  <a:moveTo>
                    <a:pt x="517777" y="417830"/>
                  </a:moveTo>
                  <a:lnTo>
                    <a:pt x="508606" y="422909"/>
                  </a:lnTo>
                  <a:lnTo>
                    <a:pt x="497301" y="431800"/>
                  </a:lnTo>
                  <a:lnTo>
                    <a:pt x="486067" y="469900"/>
                  </a:lnTo>
                  <a:lnTo>
                    <a:pt x="482301" y="481330"/>
                  </a:lnTo>
                  <a:lnTo>
                    <a:pt x="349770" y="491490"/>
                  </a:lnTo>
                  <a:lnTo>
                    <a:pt x="501091" y="491490"/>
                  </a:lnTo>
                  <a:lnTo>
                    <a:pt x="513644" y="443230"/>
                  </a:lnTo>
                  <a:lnTo>
                    <a:pt x="515841" y="430530"/>
                  </a:lnTo>
                  <a:lnTo>
                    <a:pt x="517777" y="417830"/>
                  </a:lnTo>
                  <a:close/>
                </a:path>
                <a:path w="680085" h="678180">
                  <a:moveTo>
                    <a:pt x="643468" y="187959"/>
                  </a:moveTo>
                  <a:lnTo>
                    <a:pt x="618921" y="187959"/>
                  </a:lnTo>
                  <a:lnTo>
                    <a:pt x="624758" y="198120"/>
                  </a:lnTo>
                  <a:lnTo>
                    <a:pt x="630198" y="209550"/>
                  </a:lnTo>
                  <a:lnTo>
                    <a:pt x="643948" y="245109"/>
                  </a:lnTo>
                  <a:lnTo>
                    <a:pt x="655601" y="294640"/>
                  </a:lnTo>
                  <a:lnTo>
                    <a:pt x="658233" y="321309"/>
                  </a:lnTo>
                  <a:lnTo>
                    <a:pt x="543267" y="331470"/>
                  </a:lnTo>
                  <a:lnTo>
                    <a:pt x="543267" y="335280"/>
                  </a:lnTo>
                  <a:lnTo>
                    <a:pt x="544512" y="339090"/>
                  </a:lnTo>
                  <a:lnTo>
                    <a:pt x="544512" y="350520"/>
                  </a:lnTo>
                  <a:lnTo>
                    <a:pt x="658622" y="350520"/>
                  </a:lnTo>
                  <a:lnTo>
                    <a:pt x="655168" y="389890"/>
                  </a:lnTo>
                  <a:lnTo>
                    <a:pt x="646927" y="427990"/>
                  </a:lnTo>
                  <a:lnTo>
                    <a:pt x="628945" y="474980"/>
                  </a:lnTo>
                  <a:lnTo>
                    <a:pt x="620166" y="491490"/>
                  </a:lnTo>
                  <a:lnTo>
                    <a:pt x="643567" y="491490"/>
                  </a:lnTo>
                  <a:lnTo>
                    <a:pt x="662338" y="447040"/>
                  </a:lnTo>
                  <a:lnTo>
                    <a:pt x="675244" y="394970"/>
                  </a:lnTo>
                  <a:lnTo>
                    <a:pt x="679704" y="339090"/>
                  </a:lnTo>
                  <a:lnTo>
                    <a:pt x="678574" y="312420"/>
                  </a:lnTo>
                  <a:lnTo>
                    <a:pt x="675244" y="284480"/>
                  </a:lnTo>
                  <a:lnTo>
                    <a:pt x="669803" y="257809"/>
                  </a:lnTo>
                  <a:lnTo>
                    <a:pt x="662338" y="232409"/>
                  </a:lnTo>
                  <a:lnTo>
                    <a:pt x="652939" y="208279"/>
                  </a:lnTo>
                  <a:lnTo>
                    <a:pt x="643468" y="187959"/>
                  </a:lnTo>
                  <a:close/>
                </a:path>
                <a:path w="680085" h="678180">
                  <a:moveTo>
                    <a:pt x="395258" y="31750"/>
                  </a:moveTo>
                  <a:lnTo>
                    <a:pt x="349770" y="31750"/>
                  </a:lnTo>
                  <a:lnTo>
                    <a:pt x="361604" y="36829"/>
                  </a:lnTo>
                  <a:lnTo>
                    <a:pt x="372975" y="43179"/>
                  </a:lnTo>
                  <a:lnTo>
                    <a:pt x="413783" y="72389"/>
                  </a:lnTo>
                  <a:lnTo>
                    <a:pt x="439409" y="101600"/>
                  </a:lnTo>
                  <a:lnTo>
                    <a:pt x="460694" y="134620"/>
                  </a:lnTo>
                  <a:lnTo>
                    <a:pt x="472438" y="160020"/>
                  </a:lnTo>
                  <a:lnTo>
                    <a:pt x="419227" y="166370"/>
                  </a:lnTo>
                  <a:lnTo>
                    <a:pt x="430796" y="171450"/>
                  </a:lnTo>
                  <a:lnTo>
                    <a:pt x="441595" y="179070"/>
                  </a:lnTo>
                  <a:lnTo>
                    <a:pt x="451623" y="186689"/>
                  </a:lnTo>
                  <a:lnTo>
                    <a:pt x="482485" y="187959"/>
                  </a:lnTo>
                  <a:lnTo>
                    <a:pt x="486132" y="199389"/>
                  </a:lnTo>
                  <a:lnTo>
                    <a:pt x="489247" y="210820"/>
                  </a:lnTo>
                  <a:lnTo>
                    <a:pt x="491975" y="223520"/>
                  </a:lnTo>
                  <a:lnTo>
                    <a:pt x="494458" y="236220"/>
                  </a:lnTo>
                  <a:lnTo>
                    <a:pt x="497370" y="248920"/>
                  </a:lnTo>
                  <a:lnTo>
                    <a:pt x="499859" y="254000"/>
                  </a:lnTo>
                  <a:lnTo>
                    <a:pt x="501091" y="257809"/>
                  </a:lnTo>
                  <a:lnTo>
                    <a:pt x="510559" y="266700"/>
                  </a:lnTo>
                  <a:lnTo>
                    <a:pt x="519191" y="275590"/>
                  </a:lnTo>
                  <a:lnTo>
                    <a:pt x="518561" y="262889"/>
                  </a:lnTo>
                  <a:lnTo>
                    <a:pt x="517322" y="250189"/>
                  </a:lnTo>
                  <a:lnTo>
                    <a:pt x="510467" y="212089"/>
                  </a:lnTo>
                  <a:lnTo>
                    <a:pt x="503798" y="187959"/>
                  </a:lnTo>
                  <a:lnTo>
                    <a:pt x="643468" y="187959"/>
                  </a:lnTo>
                  <a:lnTo>
                    <a:pt x="641693" y="184150"/>
                  </a:lnTo>
                  <a:lnTo>
                    <a:pt x="631578" y="166370"/>
                  </a:lnTo>
                  <a:lnTo>
                    <a:pt x="497370" y="166370"/>
                  </a:lnTo>
                  <a:lnTo>
                    <a:pt x="492255" y="153670"/>
                  </a:lnTo>
                  <a:lnTo>
                    <a:pt x="474336" y="116839"/>
                  </a:lnTo>
                  <a:lnTo>
                    <a:pt x="460242" y="95250"/>
                  </a:lnTo>
                  <a:lnTo>
                    <a:pt x="452552" y="83820"/>
                  </a:lnTo>
                  <a:lnTo>
                    <a:pt x="444432" y="74929"/>
                  </a:lnTo>
                  <a:lnTo>
                    <a:pt x="435883" y="64770"/>
                  </a:lnTo>
                  <a:lnTo>
                    <a:pt x="426905" y="57150"/>
                  </a:lnTo>
                  <a:lnTo>
                    <a:pt x="417498" y="48259"/>
                  </a:lnTo>
                  <a:lnTo>
                    <a:pt x="407662" y="40639"/>
                  </a:lnTo>
                  <a:lnTo>
                    <a:pt x="397397" y="33020"/>
                  </a:lnTo>
                  <a:lnTo>
                    <a:pt x="395258" y="31750"/>
                  </a:lnTo>
                  <a:close/>
                </a:path>
                <a:path w="680085" h="678180">
                  <a:moveTo>
                    <a:pt x="271640" y="187959"/>
                  </a:moveTo>
                  <a:lnTo>
                    <a:pt x="176123" y="187959"/>
                  </a:lnTo>
                  <a:lnTo>
                    <a:pt x="172801" y="199389"/>
                  </a:lnTo>
                  <a:lnTo>
                    <a:pt x="169735" y="210820"/>
                  </a:lnTo>
                  <a:lnTo>
                    <a:pt x="166923" y="223520"/>
                  </a:lnTo>
                  <a:lnTo>
                    <a:pt x="164367" y="236220"/>
                  </a:lnTo>
                  <a:lnTo>
                    <a:pt x="162068" y="248920"/>
                  </a:lnTo>
                  <a:lnTo>
                    <a:pt x="168681" y="250189"/>
                  </a:lnTo>
                  <a:lnTo>
                    <a:pt x="176123" y="246379"/>
                  </a:lnTo>
                  <a:lnTo>
                    <a:pt x="184810" y="242570"/>
                  </a:lnTo>
                  <a:lnTo>
                    <a:pt x="186808" y="229870"/>
                  </a:lnTo>
                  <a:lnTo>
                    <a:pt x="189457" y="217170"/>
                  </a:lnTo>
                  <a:lnTo>
                    <a:pt x="192675" y="205739"/>
                  </a:lnTo>
                  <a:lnTo>
                    <a:pt x="196380" y="193039"/>
                  </a:lnTo>
                  <a:lnTo>
                    <a:pt x="271640" y="187959"/>
                  </a:lnTo>
                  <a:close/>
                </a:path>
                <a:path w="680085" h="678180">
                  <a:moveTo>
                    <a:pt x="462646" y="24129"/>
                  </a:moveTo>
                  <a:lnTo>
                    <a:pt x="298919" y="24129"/>
                  </a:lnTo>
                  <a:lnTo>
                    <a:pt x="288070" y="30479"/>
                  </a:lnTo>
                  <a:lnTo>
                    <a:pt x="277615" y="38100"/>
                  </a:lnTo>
                  <a:lnTo>
                    <a:pt x="267560" y="44450"/>
                  </a:lnTo>
                  <a:lnTo>
                    <a:pt x="257911" y="53339"/>
                  </a:lnTo>
                  <a:lnTo>
                    <a:pt x="248671" y="60959"/>
                  </a:lnTo>
                  <a:lnTo>
                    <a:pt x="239846" y="69850"/>
                  </a:lnTo>
                  <a:lnTo>
                    <a:pt x="215908" y="100329"/>
                  </a:lnTo>
                  <a:lnTo>
                    <a:pt x="195879" y="134620"/>
                  </a:lnTo>
                  <a:lnTo>
                    <a:pt x="184763" y="160020"/>
                  </a:lnTo>
                  <a:lnTo>
                    <a:pt x="71945" y="166370"/>
                  </a:lnTo>
                  <a:lnTo>
                    <a:pt x="204660" y="166370"/>
                  </a:lnTo>
                  <a:lnTo>
                    <a:pt x="210288" y="153670"/>
                  </a:lnTo>
                  <a:lnTo>
                    <a:pt x="216348" y="140970"/>
                  </a:lnTo>
                  <a:lnTo>
                    <a:pt x="222843" y="128270"/>
                  </a:lnTo>
                  <a:lnTo>
                    <a:pt x="229775" y="118109"/>
                  </a:lnTo>
                  <a:lnTo>
                    <a:pt x="237146" y="106679"/>
                  </a:lnTo>
                  <a:lnTo>
                    <a:pt x="261917" y="77470"/>
                  </a:lnTo>
                  <a:lnTo>
                    <a:pt x="301239" y="45720"/>
                  </a:lnTo>
                  <a:lnTo>
                    <a:pt x="323640" y="34289"/>
                  </a:lnTo>
                  <a:lnTo>
                    <a:pt x="349770" y="34289"/>
                  </a:lnTo>
                  <a:lnTo>
                    <a:pt x="349770" y="31750"/>
                  </a:lnTo>
                  <a:lnTo>
                    <a:pt x="395258" y="31750"/>
                  </a:lnTo>
                  <a:lnTo>
                    <a:pt x="386703" y="26670"/>
                  </a:lnTo>
                  <a:lnTo>
                    <a:pt x="468859" y="26670"/>
                  </a:lnTo>
                  <a:lnTo>
                    <a:pt x="462646" y="24129"/>
                  </a:lnTo>
                  <a:close/>
                </a:path>
                <a:path w="680085" h="678180">
                  <a:moveTo>
                    <a:pt x="468859" y="26670"/>
                  </a:moveTo>
                  <a:lnTo>
                    <a:pt x="386703" y="26670"/>
                  </a:lnTo>
                  <a:lnTo>
                    <a:pt x="426412" y="34289"/>
                  </a:lnTo>
                  <a:lnTo>
                    <a:pt x="439331" y="38100"/>
                  </a:lnTo>
                  <a:lnTo>
                    <a:pt x="452060" y="43179"/>
                  </a:lnTo>
                  <a:lnTo>
                    <a:pt x="464582" y="46989"/>
                  </a:lnTo>
                  <a:lnTo>
                    <a:pt x="476877" y="53339"/>
                  </a:lnTo>
                  <a:lnTo>
                    <a:pt x="488928" y="58420"/>
                  </a:lnTo>
                  <a:lnTo>
                    <a:pt x="500716" y="66039"/>
                  </a:lnTo>
                  <a:lnTo>
                    <a:pt x="512222" y="72389"/>
                  </a:lnTo>
                  <a:lnTo>
                    <a:pt x="544869" y="96520"/>
                  </a:lnTo>
                  <a:lnTo>
                    <a:pt x="574320" y="124459"/>
                  </a:lnTo>
                  <a:lnTo>
                    <a:pt x="600078" y="154939"/>
                  </a:lnTo>
                  <a:lnTo>
                    <a:pt x="607758" y="166370"/>
                  </a:lnTo>
                  <a:lnTo>
                    <a:pt x="631578" y="166370"/>
                  </a:lnTo>
                  <a:lnTo>
                    <a:pt x="597759" y="119379"/>
                  </a:lnTo>
                  <a:lnTo>
                    <a:pt x="560857" y="82550"/>
                  </a:lnTo>
                  <a:lnTo>
                    <a:pt x="518690" y="52070"/>
                  </a:lnTo>
                  <a:lnTo>
                    <a:pt x="471965" y="27939"/>
                  </a:lnTo>
                  <a:lnTo>
                    <a:pt x="468859" y="26670"/>
                  </a:lnTo>
                  <a:close/>
                </a:path>
                <a:path w="680085" h="678180">
                  <a:moveTo>
                    <a:pt x="349770" y="34289"/>
                  </a:moveTo>
                  <a:lnTo>
                    <a:pt x="323640" y="34289"/>
                  </a:lnTo>
                  <a:lnTo>
                    <a:pt x="328688" y="158750"/>
                  </a:lnTo>
                  <a:lnTo>
                    <a:pt x="336130" y="157479"/>
                  </a:lnTo>
                  <a:lnTo>
                    <a:pt x="342328" y="156209"/>
                  </a:lnTo>
                  <a:lnTo>
                    <a:pt x="349770" y="154939"/>
                  </a:lnTo>
                  <a:lnTo>
                    <a:pt x="349770" y="34289"/>
                  </a:lnTo>
                  <a:close/>
                </a:path>
              </a:pathLst>
            </a:custGeom>
            <a:grpFill/>
          </p:spPr>
          <p:txBody>
            <a:bodyPr wrap="square" lIns="0" tIns="0" rIns="0" bIns="0" rtlCol="0"/>
            <a:lstStyle/>
            <a:p>
              <a:endParaRPr dirty="0">
                <a:solidFill>
                  <a:schemeClr val="bg2"/>
                </a:solidFill>
                <a:latin typeface="EYInterstate Light" panose="02000506000000020004" pitchFamily="2" charset="0"/>
              </a:endParaRPr>
            </a:p>
          </p:txBody>
        </p:sp>
        <p:sp>
          <p:nvSpPr>
            <p:cNvPr id="6" name="object 8"/>
            <p:cNvSpPr/>
            <p:nvPr/>
          </p:nvSpPr>
          <p:spPr>
            <a:xfrm>
              <a:off x="-179795" y="461197"/>
              <a:ext cx="387985" cy="254635"/>
            </a:xfrm>
            <a:custGeom>
              <a:avLst/>
              <a:gdLst/>
              <a:ahLst/>
              <a:cxnLst/>
              <a:rect l="l" t="t" r="r" b="b"/>
              <a:pathLst>
                <a:path w="387984" h="254635">
                  <a:moveTo>
                    <a:pt x="228141" y="0"/>
                  </a:moveTo>
                  <a:lnTo>
                    <a:pt x="187086" y="7067"/>
                  </a:lnTo>
                  <a:lnTo>
                    <a:pt x="151781" y="26540"/>
                  </a:lnTo>
                  <a:lnTo>
                    <a:pt x="124601" y="55820"/>
                  </a:lnTo>
                  <a:lnTo>
                    <a:pt x="112169" y="79505"/>
                  </a:lnTo>
                  <a:lnTo>
                    <a:pt x="99252" y="82747"/>
                  </a:lnTo>
                  <a:lnTo>
                    <a:pt x="58138" y="87476"/>
                  </a:lnTo>
                  <a:lnTo>
                    <a:pt x="23079" y="109597"/>
                  </a:lnTo>
                  <a:lnTo>
                    <a:pt x="2682" y="145061"/>
                  </a:lnTo>
                  <a:lnTo>
                    <a:pt x="0" y="158917"/>
                  </a:lnTo>
                  <a:lnTo>
                    <a:pt x="965" y="175329"/>
                  </a:lnTo>
                  <a:lnTo>
                    <a:pt x="15773" y="216767"/>
                  </a:lnTo>
                  <a:lnTo>
                    <a:pt x="44780" y="244159"/>
                  </a:lnTo>
                  <a:lnTo>
                    <a:pt x="83262" y="254489"/>
                  </a:lnTo>
                  <a:lnTo>
                    <a:pt x="302738" y="254504"/>
                  </a:lnTo>
                  <a:lnTo>
                    <a:pt x="317163" y="253282"/>
                  </a:lnTo>
                  <a:lnTo>
                    <a:pt x="355001" y="236508"/>
                  </a:lnTo>
                  <a:lnTo>
                    <a:pt x="380409" y="204154"/>
                  </a:lnTo>
                  <a:lnTo>
                    <a:pt x="387731" y="176521"/>
                  </a:lnTo>
                  <a:lnTo>
                    <a:pt x="386961" y="160845"/>
                  </a:lnTo>
                  <a:lnTo>
                    <a:pt x="374416" y="122624"/>
                  </a:lnTo>
                  <a:lnTo>
                    <a:pt x="347289" y="95132"/>
                  </a:lnTo>
                  <a:lnTo>
                    <a:pt x="343486" y="81908"/>
                  </a:lnTo>
                  <a:lnTo>
                    <a:pt x="324039" y="46524"/>
                  </a:lnTo>
                  <a:lnTo>
                    <a:pt x="294314" y="19529"/>
                  </a:lnTo>
                  <a:lnTo>
                    <a:pt x="256597" y="3434"/>
                  </a:lnTo>
                  <a:lnTo>
                    <a:pt x="242643" y="925"/>
                  </a:lnTo>
                  <a:lnTo>
                    <a:pt x="228141" y="0"/>
                  </a:lnTo>
                  <a:close/>
                </a:path>
              </a:pathLst>
            </a:custGeom>
            <a:grpFill/>
          </p:spPr>
          <p:txBody>
            <a:bodyPr wrap="square" lIns="0" tIns="0" rIns="0" bIns="0" rtlCol="0"/>
            <a:lstStyle/>
            <a:p>
              <a:endParaRPr dirty="0">
                <a:solidFill>
                  <a:schemeClr val="bg2"/>
                </a:solidFill>
                <a:latin typeface="EYInterstate Light" panose="02000506000000020004" pitchFamily="2" charset="0"/>
              </a:endParaRPr>
            </a:p>
          </p:txBody>
        </p:sp>
      </p:grpSp>
      <p:sp>
        <p:nvSpPr>
          <p:cNvPr id="7" name="Title 1"/>
          <p:cNvSpPr>
            <a:spLocks noGrp="1"/>
          </p:cNvSpPr>
          <p:nvPr>
            <p:ph type="title" hasCustomPrompt="1"/>
          </p:nvPr>
        </p:nvSpPr>
        <p:spPr>
          <a:xfrm>
            <a:off x="800100" y="264668"/>
            <a:ext cx="8229600" cy="860400"/>
          </a:xfrm>
          <a:ln>
            <a:noFill/>
          </a:ln>
        </p:spPr>
        <p:txBody>
          <a:bodyPr/>
          <a:lstStyle>
            <a:lvl1pPr>
              <a:defRPr baseline="0">
                <a:solidFill>
                  <a:schemeClr val="bg2"/>
                </a:solidFill>
              </a:defRPr>
            </a:lvl1pPr>
          </a:lstStyle>
          <a:p>
            <a:r>
              <a:rPr lang="en-US" dirty="0"/>
              <a:t>Description of Use Case </a:t>
            </a:r>
            <a:endParaRPr lang="en-GB" dirty="0"/>
          </a:p>
        </p:txBody>
      </p:sp>
    </p:spTree>
    <p:extLst>
      <p:ext uri="{BB962C8B-B14F-4D97-AF65-F5344CB8AC3E}">
        <p14:creationId xmlns:p14="http://schemas.microsoft.com/office/powerpoint/2010/main" val="24088017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grpSp>
        <p:nvGrpSpPr>
          <p:cNvPr id="2" name="Group 1"/>
          <p:cNvGrpSpPr/>
          <p:nvPr userDrawn="1"/>
        </p:nvGrpSpPr>
        <p:grpSpPr>
          <a:xfrm>
            <a:off x="191072" y="226568"/>
            <a:ext cx="429572" cy="428369"/>
            <a:chOff x="-314395" y="287463"/>
            <a:chExt cx="680085" cy="678180"/>
          </a:xfrm>
          <a:solidFill>
            <a:schemeClr val="accent2"/>
          </a:solidFill>
        </p:grpSpPr>
        <p:sp>
          <p:nvSpPr>
            <p:cNvPr id="3" name="object 7"/>
            <p:cNvSpPr/>
            <p:nvPr/>
          </p:nvSpPr>
          <p:spPr>
            <a:xfrm>
              <a:off x="-314395" y="287463"/>
              <a:ext cx="680085" cy="678180"/>
            </a:xfrm>
            <a:custGeom>
              <a:avLst/>
              <a:gdLst/>
              <a:ahLst/>
              <a:cxnLst/>
              <a:rect l="l" t="t" r="r" b="b"/>
              <a:pathLst>
                <a:path w="680085" h="678180">
                  <a:moveTo>
                    <a:pt x="339852" y="0"/>
                  </a:moveTo>
                  <a:lnTo>
                    <a:pt x="284825" y="5079"/>
                  </a:lnTo>
                  <a:lnTo>
                    <a:pt x="232589" y="17779"/>
                  </a:lnTo>
                  <a:lnTo>
                    <a:pt x="183850" y="38100"/>
                  </a:lnTo>
                  <a:lnTo>
                    <a:pt x="139316" y="66039"/>
                  </a:lnTo>
                  <a:lnTo>
                    <a:pt x="99693" y="100329"/>
                  </a:lnTo>
                  <a:lnTo>
                    <a:pt x="65689" y="139700"/>
                  </a:lnTo>
                  <a:lnTo>
                    <a:pt x="38010" y="184150"/>
                  </a:lnTo>
                  <a:lnTo>
                    <a:pt x="17365" y="232409"/>
                  </a:lnTo>
                  <a:lnTo>
                    <a:pt x="4459" y="284480"/>
                  </a:lnTo>
                  <a:lnTo>
                    <a:pt x="0" y="339090"/>
                  </a:lnTo>
                  <a:lnTo>
                    <a:pt x="1129" y="367030"/>
                  </a:lnTo>
                  <a:lnTo>
                    <a:pt x="9900" y="421640"/>
                  </a:lnTo>
                  <a:lnTo>
                    <a:pt x="26764" y="472440"/>
                  </a:lnTo>
                  <a:lnTo>
                    <a:pt x="51015" y="518159"/>
                  </a:lnTo>
                  <a:lnTo>
                    <a:pt x="81944" y="561340"/>
                  </a:lnTo>
                  <a:lnTo>
                    <a:pt x="118846" y="596900"/>
                  </a:lnTo>
                  <a:lnTo>
                    <a:pt x="161013" y="628650"/>
                  </a:lnTo>
                  <a:lnTo>
                    <a:pt x="207738" y="652780"/>
                  </a:lnTo>
                  <a:lnTo>
                    <a:pt x="258314" y="669290"/>
                  </a:lnTo>
                  <a:lnTo>
                    <a:pt x="312034" y="678180"/>
                  </a:lnTo>
                  <a:lnTo>
                    <a:pt x="367669" y="678180"/>
                  </a:lnTo>
                  <a:lnTo>
                    <a:pt x="394878" y="674370"/>
                  </a:lnTo>
                  <a:lnTo>
                    <a:pt x="421389" y="669290"/>
                  </a:lnTo>
                  <a:lnTo>
                    <a:pt x="447114" y="661670"/>
                  </a:lnTo>
                  <a:lnTo>
                    <a:pt x="457765" y="657860"/>
                  </a:lnTo>
                  <a:lnTo>
                    <a:pt x="309825" y="657860"/>
                  </a:lnTo>
                  <a:lnTo>
                    <a:pt x="265706" y="650240"/>
                  </a:lnTo>
                  <a:lnTo>
                    <a:pt x="223827" y="637540"/>
                  </a:lnTo>
                  <a:lnTo>
                    <a:pt x="184620" y="618490"/>
                  </a:lnTo>
                  <a:lnTo>
                    <a:pt x="148516" y="595630"/>
                  </a:lnTo>
                  <a:lnTo>
                    <a:pt x="126385" y="576580"/>
                  </a:lnTo>
                  <a:lnTo>
                    <a:pt x="115949" y="567690"/>
                  </a:lnTo>
                  <a:lnTo>
                    <a:pt x="105954" y="556260"/>
                  </a:lnTo>
                  <a:lnTo>
                    <a:pt x="96415" y="546100"/>
                  </a:lnTo>
                  <a:lnTo>
                    <a:pt x="87349" y="534669"/>
                  </a:lnTo>
                  <a:lnTo>
                    <a:pt x="78772" y="523240"/>
                  </a:lnTo>
                  <a:lnTo>
                    <a:pt x="70700" y="511809"/>
                  </a:lnTo>
                  <a:lnTo>
                    <a:pt x="632301" y="511809"/>
                  </a:lnTo>
                  <a:lnTo>
                    <a:pt x="641693" y="495300"/>
                  </a:lnTo>
                  <a:lnTo>
                    <a:pt x="643567" y="491490"/>
                  </a:lnTo>
                  <a:lnTo>
                    <a:pt x="58293" y="491490"/>
                  </a:lnTo>
                  <a:lnTo>
                    <a:pt x="52673" y="481330"/>
                  </a:lnTo>
                  <a:lnTo>
                    <a:pt x="34323" y="434340"/>
                  </a:lnTo>
                  <a:lnTo>
                    <a:pt x="25166" y="396240"/>
                  </a:lnTo>
                  <a:lnTo>
                    <a:pt x="20248" y="358140"/>
                  </a:lnTo>
                  <a:lnTo>
                    <a:pt x="114109" y="350520"/>
                  </a:lnTo>
                  <a:lnTo>
                    <a:pt x="114109" y="347980"/>
                  </a:lnTo>
                  <a:lnTo>
                    <a:pt x="112864" y="345440"/>
                  </a:lnTo>
                  <a:lnTo>
                    <a:pt x="112864" y="339090"/>
                  </a:lnTo>
                  <a:lnTo>
                    <a:pt x="114109" y="335280"/>
                  </a:lnTo>
                  <a:lnTo>
                    <a:pt x="114109" y="331470"/>
                  </a:lnTo>
                  <a:lnTo>
                    <a:pt x="19850" y="331470"/>
                  </a:lnTo>
                  <a:lnTo>
                    <a:pt x="20726" y="317500"/>
                  </a:lnTo>
                  <a:lnTo>
                    <a:pt x="26230" y="279400"/>
                  </a:lnTo>
                  <a:lnTo>
                    <a:pt x="35953" y="241300"/>
                  </a:lnTo>
                  <a:lnTo>
                    <a:pt x="55263" y="195579"/>
                  </a:lnTo>
                  <a:lnTo>
                    <a:pt x="176123" y="187959"/>
                  </a:lnTo>
                  <a:lnTo>
                    <a:pt x="271640" y="187959"/>
                  </a:lnTo>
                  <a:lnTo>
                    <a:pt x="282147" y="180339"/>
                  </a:lnTo>
                  <a:lnTo>
                    <a:pt x="292887" y="172720"/>
                  </a:lnTo>
                  <a:lnTo>
                    <a:pt x="304088" y="167639"/>
                  </a:lnTo>
                  <a:lnTo>
                    <a:pt x="204660" y="166370"/>
                  </a:lnTo>
                  <a:lnTo>
                    <a:pt x="71945" y="166370"/>
                  </a:lnTo>
                  <a:lnTo>
                    <a:pt x="79626" y="154939"/>
                  </a:lnTo>
                  <a:lnTo>
                    <a:pt x="87776" y="144779"/>
                  </a:lnTo>
                  <a:lnTo>
                    <a:pt x="96382" y="133350"/>
                  </a:lnTo>
                  <a:lnTo>
                    <a:pt x="124798" y="104139"/>
                  </a:lnTo>
                  <a:lnTo>
                    <a:pt x="156814" y="78739"/>
                  </a:lnTo>
                  <a:lnTo>
                    <a:pt x="192053" y="57150"/>
                  </a:lnTo>
                  <a:lnTo>
                    <a:pt x="230140" y="40639"/>
                  </a:lnTo>
                  <a:lnTo>
                    <a:pt x="270696" y="29209"/>
                  </a:lnTo>
                  <a:lnTo>
                    <a:pt x="298919" y="24129"/>
                  </a:lnTo>
                  <a:lnTo>
                    <a:pt x="462646" y="24129"/>
                  </a:lnTo>
                  <a:lnTo>
                    <a:pt x="447114" y="17779"/>
                  </a:lnTo>
                  <a:lnTo>
                    <a:pt x="421389" y="10159"/>
                  </a:lnTo>
                  <a:lnTo>
                    <a:pt x="394878" y="5079"/>
                  </a:lnTo>
                  <a:lnTo>
                    <a:pt x="367669" y="1270"/>
                  </a:lnTo>
                  <a:lnTo>
                    <a:pt x="339852" y="0"/>
                  </a:lnTo>
                  <a:close/>
                </a:path>
                <a:path w="680085" h="678180">
                  <a:moveTo>
                    <a:pt x="209735" y="511809"/>
                  </a:moveTo>
                  <a:lnTo>
                    <a:pt x="187286" y="511809"/>
                  </a:lnTo>
                  <a:lnTo>
                    <a:pt x="192471" y="524510"/>
                  </a:lnTo>
                  <a:lnTo>
                    <a:pt x="210728" y="560069"/>
                  </a:lnTo>
                  <a:lnTo>
                    <a:pt x="232901" y="591820"/>
                  </a:lnTo>
                  <a:lnTo>
                    <a:pt x="258812" y="619760"/>
                  </a:lnTo>
                  <a:lnTo>
                    <a:pt x="298870" y="651510"/>
                  </a:lnTo>
                  <a:lnTo>
                    <a:pt x="309825" y="657860"/>
                  </a:lnTo>
                  <a:lnTo>
                    <a:pt x="370865" y="657860"/>
                  </a:lnTo>
                  <a:lnTo>
                    <a:pt x="381811" y="651510"/>
                  </a:lnTo>
                  <a:lnTo>
                    <a:pt x="390604" y="645160"/>
                  </a:lnTo>
                  <a:lnTo>
                    <a:pt x="349770" y="645160"/>
                  </a:lnTo>
                  <a:lnTo>
                    <a:pt x="349770" y="643890"/>
                  </a:lnTo>
                  <a:lnTo>
                    <a:pt x="328688" y="643890"/>
                  </a:lnTo>
                  <a:lnTo>
                    <a:pt x="317487" y="638810"/>
                  </a:lnTo>
                  <a:lnTo>
                    <a:pt x="276840" y="609600"/>
                  </a:lnTo>
                  <a:lnTo>
                    <a:pt x="259013" y="590550"/>
                  </a:lnTo>
                  <a:lnTo>
                    <a:pt x="250724" y="581660"/>
                  </a:lnTo>
                  <a:lnTo>
                    <a:pt x="228355" y="548640"/>
                  </a:lnTo>
                  <a:lnTo>
                    <a:pt x="215525" y="524510"/>
                  </a:lnTo>
                  <a:lnTo>
                    <a:pt x="209735" y="511809"/>
                  </a:lnTo>
                  <a:close/>
                </a:path>
                <a:path w="680085" h="678180">
                  <a:moveTo>
                    <a:pt x="632301" y="511809"/>
                  </a:moveTo>
                  <a:lnTo>
                    <a:pt x="609003" y="511809"/>
                  </a:lnTo>
                  <a:lnTo>
                    <a:pt x="600931" y="523240"/>
                  </a:lnTo>
                  <a:lnTo>
                    <a:pt x="592355" y="534669"/>
                  </a:lnTo>
                  <a:lnTo>
                    <a:pt x="583291" y="546100"/>
                  </a:lnTo>
                  <a:lnTo>
                    <a:pt x="573757" y="556260"/>
                  </a:lnTo>
                  <a:lnTo>
                    <a:pt x="563769" y="567690"/>
                  </a:lnTo>
                  <a:lnTo>
                    <a:pt x="553344" y="576580"/>
                  </a:lnTo>
                  <a:lnTo>
                    <a:pt x="542499" y="586740"/>
                  </a:lnTo>
                  <a:lnTo>
                    <a:pt x="531250" y="595630"/>
                  </a:lnTo>
                  <a:lnTo>
                    <a:pt x="495248" y="618490"/>
                  </a:lnTo>
                  <a:lnTo>
                    <a:pt x="456215" y="637540"/>
                  </a:lnTo>
                  <a:lnTo>
                    <a:pt x="400238" y="654050"/>
                  </a:lnTo>
                  <a:lnTo>
                    <a:pt x="385653" y="655320"/>
                  </a:lnTo>
                  <a:lnTo>
                    <a:pt x="370865" y="657860"/>
                  </a:lnTo>
                  <a:lnTo>
                    <a:pt x="457765" y="657860"/>
                  </a:lnTo>
                  <a:lnTo>
                    <a:pt x="471965" y="652780"/>
                  </a:lnTo>
                  <a:lnTo>
                    <a:pt x="518690" y="628650"/>
                  </a:lnTo>
                  <a:lnTo>
                    <a:pt x="560857" y="596900"/>
                  </a:lnTo>
                  <a:lnTo>
                    <a:pt x="597759" y="561340"/>
                  </a:lnTo>
                  <a:lnTo>
                    <a:pt x="628688" y="518159"/>
                  </a:lnTo>
                  <a:lnTo>
                    <a:pt x="632301" y="511809"/>
                  </a:lnTo>
                  <a:close/>
                </a:path>
                <a:path w="680085" h="678180">
                  <a:moveTo>
                    <a:pt x="493532" y="511809"/>
                  </a:moveTo>
                  <a:lnTo>
                    <a:pt x="471322" y="511809"/>
                  </a:lnTo>
                  <a:lnTo>
                    <a:pt x="465608" y="524510"/>
                  </a:lnTo>
                  <a:lnTo>
                    <a:pt x="459456" y="535940"/>
                  </a:lnTo>
                  <a:lnTo>
                    <a:pt x="452868" y="548640"/>
                  </a:lnTo>
                  <a:lnTo>
                    <a:pt x="445846" y="558800"/>
                  </a:lnTo>
                  <a:lnTo>
                    <a:pt x="438393" y="570230"/>
                  </a:lnTo>
                  <a:lnTo>
                    <a:pt x="413475" y="599440"/>
                  </a:lnTo>
                  <a:lnTo>
                    <a:pt x="374374" y="631190"/>
                  </a:lnTo>
                  <a:lnTo>
                    <a:pt x="349770" y="645160"/>
                  </a:lnTo>
                  <a:lnTo>
                    <a:pt x="390604" y="645160"/>
                  </a:lnTo>
                  <a:lnTo>
                    <a:pt x="392362" y="643890"/>
                  </a:lnTo>
                  <a:lnTo>
                    <a:pt x="402518" y="637540"/>
                  </a:lnTo>
                  <a:lnTo>
                    <a:pt x="412278" y="628650"/>
                  </a:lnTo>
                  <a:lnTo>
                    <a:pt x="447363" y="591820"/>
                  </a:lnTo>
                  <a:lnTo>
                    <a:pt x="469523" y="560069"/>
                  </a:lnTo>
                  <a:lnTo>
                    <a:pt x="488123" y="524510"/>
                  </a:lnTo>
                  <a:lnTo>
                    <a:pt x="493532" y="511809"/>
                  </a:lnTo>
                  <a:close/>
                </a:path>
                <a:path w="680085" h="678180">
                  <a:moveTo>
                    <a:pt x="349770" y="511809"/>
                  </a:moveTo>
                  <a:lnTo>
                    <a:pt x="328688" y="511809"/>
                  </a:lnTo>
                  <a:lnTo>
                    <a:pt x="328688" y="643890"/>
                  </a:lnTo>
                  <a:lnTo>
                    <a:pt x="349770" y="643890"/>
                  </a:lnTo>
                  <a:lnTo>
                    <a:pt x="349770" y="511809"/>
                  </a:lnTo>
                  <a:close/>
                </a:path>
                <a:path w="680085" h="678180">
                  <a:moveTo>
                    <a:pt x="170157" y="438150"/>
                  </a:moveTo>
                  <a:lnTo>
                    <a:pt x="170090" y="449580"/>
                  </a:lnTo>
                  <a:lnTo>
                    <a:pt x="171662" y="462280"/>
                  </a:lnTo>
                  <a:lnTo>
                    <a:pt x="174503" y="474980"/>
                  </a:lnTo>
                  <a:lnTo>
                    <a:pt x="178241" y="487680"/>
                  </a:lnTo>
                  <a:lnTo>
                    <a:pt x="58293" y="491490"/>
                  </a:lnTo>
                  <a:lnTo>
                    <a:pt x="200939" y="491490"/>
                  </a:lnTo>
                  <a:lnTo>
                    <a:pt x="197281" y="480059"/>
                  </a:lnTo>
                  <a:lnTo>
                    <a:pt x="194000" y="467359"/>
                  </a:lnTo>
                  <a:lnTo>
                    <a:pt x="190962" y="455930"/>
                  </a:lnTo>
                  <a:lnTo>
                    <a:pt x="179556" y="444500"/>
                  </a:lnTo>
                  <a:lnTo>
                    <a:pt x="170157" y="438150"/>
                  </a:lnTo>
                  <a:close/>
                </a:path>
                <a:path w="680085" h="678180">
                  <a:moveTo>
                    <a:pt x="349770" y="449580"/>
                  </a:moveTo>
                  <a:lnTo>
                    <a:pt x="328688" y="449580"/>
                  </a:lnTo>
                  <a:lnTo>
                    <a:pt x="328688" y="491490"/>
                  </a:lnTo>
                  <a:lnTo>
                    <a:pt x="349770" y="491490"/>
                  </a:lnTo>
                  <a:lnTo>
                    <a:pt x="349770" y="449580"/>
                  </a:lnTo>
                  <a:close/>
                </a:path>
                <a:path w="680085" h="678180">
                  <a:moveTo>
                    <a:pt x="517777" y="417830"/>
                  </a:moveTo>
                  <a:lnTo>
                    <a:pt x="508606" y="422909"/>
                  </a:lnTo>
                  <a:lnTo>
                    <a:pt x="497301" y="431800"/>
                  </a:lnTo>
                  <a:lnTo>
                    <a:pt x="486067" y="469900"/>
                  </a:lnTo>
                  <a:lnTo>
                    <a:pt x="482301" y="481330"/>
                  </a:lnTo>
                  <a:lnTo>
                    <a:pt x="349770" y="491490"/>
                  </a:lnTo>
                  <a:lnTo>
                    <a:pt x="501091" y="491490"/>
                  </a:lnTo>
                  <a:lnTo>
                    <a:pt x="513644" y="443230"/>
                  </a:lnTo>
                  <a:lnTo>
                    <a:pt x="515841" y="430530"/>
                  </a:lnTo>
                  <a:lnTo>
                    <a:pt x="517777" y="417830"/>
                  </a:lnTo>
                  <a:close/>
                </a:path>
                <a:path w="680085" h="678180">
                  <a:moveTo>
                    <a:pt x="643468" y="187959"/>
                  </a:moveTo>
                  <a:lnTo>
                    <a:pt x="618921" y="187959"/>
                  </a:lnTo>
                  <a:lnTo>
                    <a:pt x="624758" y="198120"/>
                  </a:lnTo>
                  <a:lnTo>
                    <a:pt x="630198" y="209550"/>
                  </a:lnTo>
                  <a:lnTo>
                    <a:pt x="643948" y="245109"/>
                  </a:lnTo>
                  <a:lnTo>
                    <a:pt x="655601" y="294640"/>
                  </a:lnTo>
                  <a:lnTo>
                    <a:pt x="658233" y="321309"/>
                  </a:lnTo>
                  <a:lnTo>
                    <a:pt x="543267" y="331470"/>
                  </a:lnTo>
                  <a:lnTo>
                    <a:pt x="543267" y="335280"/>
                  </a:lnTo>
                  <a:lnTo>
                    <a:pt x="544512" y="339090"/>
                  </a:lnTo>
                  <a:lnTo>
                    <a:pt x="544512" y="350520"/>
                  </a:lnTo>
                  <a:lnTo>
                    <a:pt x="658622" y="350520"/>
                  </a:lnTo>
                  <a:lnTo>
                    <a:pt x="655168" y="389890"/>
                  </a:lnTo>
                  <a:lnTo>
                    <a:pt x="646927" y="427990"/>
                  </a:lnTo>
                  <a:lnTo>
                    <a:pt x="628945" y="474980"/>
                  </a:lnTo>
                  <a:lnTo>
                    <a:pt x="620166" y="491490"/>
                  </a:lnTo>
                  <a:lnTo>
                    <a:pt x="643567" y="491490"/>
                  </a:lnTo>
                  <a:lnTo>
                    <a:pt x="662338" y="447040"/>
                  </a:lnTo>
                  <a:lnTo>
                    <a:pt x="675244" y="394970"/>
                  </a:lnTo>
                  <a:lnTo>
                    <a:pt x="679704" y="339090"/>
                  </a:lnTo>
                  <a:lnTo>
                    <a:pt x="678574" y="312420"/>
                  </a:lnTo>
                  <a:lnTo>
                    <a:pt x="675244" y="284480"/>
                  </a:lnTo>
                  <a:lnTo>
                    <a:pt x="669803" y="257809"/>
                  </a:lnTo>
                  <a:lnTo>
                    <a:pt x="662338" y="232409"/>
                  </a:lnTo>
                  <a:lnTo>
                    <a:pt x="652939" y="208279"/>
                  </a:lnTo>
                  <a:lnTo>
                    <a:pt x="643468" y="187959"/>
                  </a:lnTo>
                  <a:close/>
                </a:path>
                <a:path w="680085" h="678180">
                  <a:moveTo>
                    <a:pt x="395258" y="31750"/>
                  </a:moveTo>
                  <a:lnTo>
                    <a:pt x="349770" y="31750"/>
                  </a:lnTo>
                  <a:lnTo>
                    <a:pt x="361604" y="36829"/>
                  </a:lnTo>
                  <a:lnTo>
                    <a:pt x="372975" y="43179"/>
                  </a:lnTo>
                  <a:lnTo>
                    <a:pt x="413783" y="72389"/>
                  </a:lnTo>
                  <a:lnTo>
                    <a:pt x="439409" y="101600"/>
                  </a:lnTo>
                  <a:lnTo>
                    <a:pt x="460694" y="134620"/>
                  </a:lnTo>
                  <a:lnTo>
                    <a:pt x="472438" y="160020"/>
                  </a:lnTo>
                  <a:lnTo>
                    <a:pt x="419227" y="166370"/>
                  </a:lnTo>
                  <a:lnTo>
                    <a:pt x="430796" y="171450"/>
                  </a:lnTo>
                  <a:lnTo>
                    <a:pt x="441595" y="179070"/>
                  </a:lnTo>
                  <a:lnTo>
                    <a:pt x="451623" y="186689"/>
                  </a:lnTo>
                  <a:lnTo>
                    <a:pt x="482485" y="187959"/>
                  </a:lnTo>
                  <a:lnTo>
                    <a:pt x="486132" y="199389"/>
                  </a:lnTo>
                  <a:lnTo>
                    <a:pt x="489247" y="210820"/>
                  </a:lnTo>
                  <a:lnTo>
                    <a:pt x="491975" y="223520"/>
                  </a:lnTo>
                  <a:lnTo>
                    <a:pt x="494458" y="236220"/>
                  </a:lnTo>
                  <a:lnTo>
                    <a:pt x="497370" y="248920"/>
                  </a:lnTo>
                  <a:lnTo>
                    <a:pt x="499859" y="254000"/>
                  </a:lnTo>
                  <a:lnTo>
                    <a:pt x="501091" y="257809"/>
                  </a:lnTo>
                  <a:lnTo>
                    <a:pt x="510559" y="266700"/>
                  </a:lnTo>
                  <a:lnTo>
                    <a:pt x="519191" y="275590"/>
                  </a:lnTo>
                  <a:lnTo>
                    <a:pt x="518561" y="262889"/>
                  </a:lnTo>
                  <a:lnTo>
                    <a:pt x="517322" y="250189"/>
                  </a:lnTo>
                  <a:lnTo>
                    <a:pt x="510467" y="212089"/>
                  </a:lnTo>
                  <a:lnTo>
                    <a:pt x="503798" y="187959"/>
                  </a:lnTo>
                  <a:lnTo>
                    <a:pt x="643468" y="187959"/>
                  </a:lnTo>
                  <a:lnTo>
                    <a:pt x="641693" y="184150"/>
                  </a:lnTo>
                  <a:lnTo>
                    <a:pt x="631578" y="166370"/>
                  </a:lnTo>
                  <a:lnTo>
                    <a:pt x="497370" y="166370"/>
                  </a:lnTo>
                  <a:lnTo>
                    <a:pt x="492255" y="153670"/>
                  </a:lnTo>
                  <a:lnTo>
                    <a:pt x="474336" y="116839"/>
                  </a:lnTo>
                  <a:lnTo>
                    <a:pt x="460242" y="95250"/>
                  </a:lnTo>
                  <a:lnTo>
                    <a:pt x="452552" y="83820"/>
                  </a:lnTo>
                  <a:lnTo>
                    <a:pt x="444432" y="74929"/>
                  </a:lnTo>
                  <a:lnTo>
                    <a:pt x="435883" y="64770"/>
                  </a:lnTo>
                  <a:lnTo>
                    <a:pt x="426905" y="57150"/>
                  </a:lnTo>
                  <a:lnTo>
                    <a:pt x="417498" y="48259"/>
                  </a:lnTo>
                  <a:lnTo>
                    <a:pt x="407662" y="40639"/>
                  </a:lnTo>
                  <a:lnTo>
                    <a:pt x="397397" y="33020"/>
                  </a:lnTo>
                  <a:lnTo>
                    <a:pt x="395258" y="31750"/>
                  </a:lnTo>
                  <a:close/>
                </a:path>
                <a:path w="680085" h="678180">
                  <a:moveTo>
                    <a:pt x="271640" y="187959"/>
                  </a:moveTo>
                  <a:lnTo>
                    <a:pt x="176123" y="187959"/>
                  </a:lnTo>
                  <a:lnTo>
                    <a:pt x="172801" y="199389"/>
                  </a:lnTo>
                  <a:lnTo>
                    <a:pt x="169735" y="210820"/>
                  </a:lnTo>
                  <a:lnTo>
                    <a:pt x="166923" y="223520"/>
                  </a:lnTo>
                  <a:lnTo>
                    <a:pt x="164367" y="236220"/>
                  </a:lnTo>
                  <a:lnTo>
                    <a:pt x="162068" y="248920"/>
                  </a:lnTo>
                  <a:lnTo>
                    <a:pt x="168681" y="250189"/>
                  </a:lnTo>
                  <a:lnTo>
                    <a:pt x="176123" y="246379"/>
                  </a:lnTo>
                  <a:lnTo>
                    <a:pt x="184810" y="242570"/>
                  </a:lnTo>
                  <a:lnTo>
                    <a:pt x="186808" y="229870"/>
                  </a:lnTo>
                  <a:lnTo>
                    <a:pt x="189457" y="217170"/>
                  </a:lnTo>
                  <a:lnTo>
                    <a:pt x="192675" y="205739"/>
                  </a:lnTo>
                  <a:lnTo>
                    <a:pt x="196380" y="193039"/>
                  </a:lnTo>
                  <a:lnTo>
                    <a:pt x="271640" y="187959"/>
                  </a:lnTo>
                  <a:close/>
                </a:path>
                <a:path w="680085" h="678180">
                  <a:moveTo>
                    <a:pt x="462646" y="24129"/>
                  </a:moveTo>
                  <a:lnTo>
                    <a:pt x="298919" y="24129"/>
                  </a:lnTo>
                  <a:lnTo>
                    <a:pt x="288070" y="30479"/>
                  </a:lnTo>
                  <a:lnTo>
                    <a:pt x="277615" y="38100"/>
                  </a:lnTo>
                  <a:lnTo>
                    <a:pt x="267560" y="44450"/>
                  </a:lnTo>
                  <a:lnTo>
                    <a:pt x="257911" y="53339"/>
                  </a:lnTo>
                  <a:lnTo>
                    <a:pt x="248671" y="60959"/>
                  </a:lnTo>
                  <a:lnTo>
                    <a:pt x="239846" y="69850"/>
                  </a:lnTo>
                  <a:lnTo>
                    <a:pt x="215908" y="100329"/>
                  </a:lnTo>
                  <a:lnTo>
                    <a:pt x="195879" y="134620"/>
                  </a:lnTo>
                  <a:lnTo>
                    <a:pt x="184763" y="160020"/>
                  </a:lnTo>
                  <a:lnTo>
                    <a:pt x="71945" y="166370"/>
                  </a:lnTo>
                  <a:lnTo>
                    <a:pt x="204660" y="166370"/>
                  </a:lnTo>
                  <a:lnTo>
                    <a:pt x="210288" y="153670"/>
                  </a:lnTo>
                  <a:lnTo>
                    <a:pt x="216348" y="140970"/>
                  </a:lnTo>
                  <a:lnTo>
                    <a:pt x="222843" y="128270"/>
                  </a:lnTo>
                  <a:lnTo>
                    <a:pt x="229775" y="118109"/>
                  </a:lnTo>
                  <a:lnTo>
                    <a:pt x="237146" y="106679"/>
                  </a:lnTo>
                  <a:lnTo>
                    <a:pt x="261917" y="77470"/>
                  </a:lnTo>
                  <a:lnTo>
                    <a:pt x="301239" y="45720"/>
                  </a:lnTo>
                  <a:lnTo>
                    <a:pt x="323640" y="34289"/>
                  </a:lnTo>
                  <a:lnTo>
                    <a:pt x="349770" y="34289"/>
                  </a:lnTo>
                  <a:lnTo>
                    <a:pt x="349770" y="31750"/>
                  </a:lnTo>
                  <a:lnTo>
                    <a:pt x="395258" y="31750"/>
                  </a:lnTo>
                  <a:lnTo>
                    <a:pt x="386703" y="26670"/>
                  </a:lnTo>
                  <a:lnTo>
                    <a:pt x="468859" y="26670"/>
                  </a:lnTo>
                  <a:lnTo>
                    <a:pt x="462646" y="24129"/>
                  </a:lnTo>
                  <a:close/>
                </a:path>
                <a:path w="680085" h="678180">
                  <a:moveTo>
                    <a:pt x="468859" y="26670"/>
                  </a:moveTo>
                  <a:lnTo>
                    <a:pt x="386703" y="26670"/>
                  </a:lnTo>
                  <a:lnTo>
                    <a:pt x="426412" y="34289"/>
                  </a:lnTo>
                  <a:lnTo>
                    <a:pt x="439331" y="38100"/>
                  </a:lnTo>
                  <a:lnTo>
                    <a:pt x="452060" y="43179"/>
                  </a:lnTo>
                  <a:lnTo>
                    <a:pt x="464582" y="46989"/>
                  </a:lnTo>
                  <a:lnTo>
                    <a:pt x="476877" y="53339"/>
                  </a:lnTo>
                  <a:lnTo>
                    <a:pt x="488928" y="58420"/>
                  </a:lnTo>
                  <a:lnTo>
                    <a:pt x="500716" y="66039"/>
                  </a:lnTo>
                  <a:lnTo>
                    <a:pt x="512222" y="72389"/>
                  </a:lnTo>
                  <a:lnTo>
                    <a:pt x="544869" y="96520"/>
                  </a:lnTo>
                  <a:lnTo>
                    <a:pt x="574320" y="124459"/>
                  </a:lnTo>
                  <a:lnTo>
                    <a:pt x="600078" y="154939"/>
                  </a:lnTo>
                  <a:lnTo>
                    <a:pt x="607758" y="166370"/>
                  </a:lnTo>
                  <a:lnTo>
                    <a:pt x="631578" y="166370"/>
                  </a:lnTo>
                  <a:lnTo>
                    <a:pt x="597759" y="119379"/>
                  </a:lnTo>
                  <a:lnTo>
                    <a:pt x="560857" y="82550"/>
                  </a:lnTo>
                  <a:lnTo>
                    <a:pt x="518690" y="52070"/>
                  </a:lnTo>
                  <a:lnTo>
                    <a:pt x="471965" y="27939"/>
                  </a:lnTo>
                  <a:lnTo>
                    <a:pt x="468859" y="26670"/>
                  </a:lnTo>
                  <a:close/>
                </a:path>
                <a:path w="680085" h="678180">
                  <a:moveTo>
                    <a:pt x="349770" y="34289"/>
                  </a:moveTo>
                  <a:lnTo>
                    <a:pt x="323640" y="34289"/>
                  </a:lnTo>
                  <a:lnTo>
                    <a:pt x="328688" y="158750"/>
                  </a:lnTo>
                  <a:lnTo>
                    <a:pt x="336130" y="157479"/>
                  </a:lnTo>
                  <a:lnTo>
                    <a:pt x="342328" y="156209"/>
                  </a:lnTo>
                  <a:lnTo>
                    <a:pt x="349770" y="154939"/>
                  </a:lnTo>
                  <a:lnTo>
                    <a:pt x="349770" y="34289"/>
                  </a:lnTo>
                  <a:close/>
                </a:path>
              </a:pathLst>
            </a:custGeom>
            <a:grpFill/>
          </p:spPr>
          <p:txBody>
            <a:bodyPr wrap="square" lIns="0" tIns="0" rIns="0" bIns="0" rtlCol="0"/>
            <a:lstStyle/>
            <a:p>
              <a:endParaRPr dirty="0">
                <a:solidFill>
                  <a:schemeClr val="bg2"/>
                </a:solidFill>
                <a:latin typeface="EYInterstate Light" panose="02000506000000020004" pitchFamily="2" charset="0"/>
              </a:endParaRPr>
            </a:p>
          </p:txBody>
        </p:sp>
        <p:sp>
          <p:nvSpPr>
            <p:cNvPr id="4" name="object 8"/>
            <p:cNvSpPr/>
            <p:nvPr/>
          </p:nvSpPr>
          <p:spPr>
            <a:xfrm>
              <a:off x="-179795" y="461197"/>
              <a:ext cx="387985" cy="254635"/>
            </a:xfrm>
            <a:custGeom>
              <a:avLst/>
              <a:gdLst/>
              <a:ahLst/>
              <a:cxnLst/>
              <a:rect l="l" t="t" r="r" b="b"/>
              <a:pathLst>
                <a:path w="387984" h="254635">
                  <a:moveTo>
                    <a:pt x="228141" y="0"/>
                  </a:moveTo>
                  <a:lnTo>
                    <a:pt x="187086" y="7067"/>
                  </a:lnTo>
                  <a:lnTo>
                    <a:pt x="151781" y="26540"/>
                  </a:lnTo>
                  <a:lnTo>
                    <a:pt x="124601" y="55820"/>
                  </a:lnTo>
                  <a:lnTo>
                    <a:pt x="112169" y="79505"/>
                  </a:lnTo>
                  <a:lnTo>
                    <a:pt x="99252" y="82747"/>
                  </a:lnTo>
                  <a:lnTo>
                    <a:pt x="58138" y="87476"/>
                  </a:lnTo>
                  <a:lnTo>
                    <a:pt x="23079" y="109597"/>
                  </a:lnTo>
                  <a:lnTo>
                    <a:pt x="2682" y="145061"/>
                  </a:lnTo>
                  <a:lnTo>
                    <a:pt x="0" y="158917"/>
                  </a:lnTo>
                  <a:lnTo>
                    <a:pt x="965" y="175329"/>
                  </a:lnTo>
                  <a:lnTo>
                    <a:pt x="15773" y="216767"/>
                  </a:lnTo>
                  <a:lnTo>
                    <a:pt x="44780" y="244159"/>
                  </a:lnTo>
                  <a:lnTo>
                    <a:pt x="83262" y="254489"/>
                  </a:lnTo>
                  <a:lnTo>
                    <a:pt x="302738" y="254504"/>
                  </a:lnTo>
                  <a:lnTo>
                    <a:pt x="317163" y="253282"/>
                  </a:lnTo>
                  <a:lnTo>
                    <a:pt x="355001" y="236508"/>
                  </a:lnTo>
                  <a:lnTo>
                    <a:pt x="380409" y="204154"/>
                  </a:lnTo>
                  <a:lnTo>
                    <a:pt x="387731" y="176521"/>
                  </a:lnTo>
                  <a:lnTo>
                    <a:pt x="386961" y="160845"/>
                  </a:lnTo>
                  <a:lnTo>
                    <a:pt x="374416" y="122624"/>
                  </a:lnTo>
                  <a:lnTo>
                    <a:pt x="347289" y="95132"/>
                  </a:lnTo>
                  <a:lnTo>
                    <a:pt x="343486" y="81908"/>
                  </a:lnTo>
                  <a:lnTo>
                    <a:pt x="324039" y="46524"/>
                  </a:lnTo>
                  <a:lnTo>
                    <a:pt x="294314" y="19529"/>
                  </a:lnTo>
                  <a:lnTo>
                    <a:pt x="256597" y="3434"/>
                  </a:lnTo>
                  <a:lnTo>
                    <a:pt x="242643" y="925"/>
                  </a:lnTo>
                  <a:lnTo>
                    <a:pt x="228141" y="0"/>
                  </a:lnTo>
                  <a:close/>
                </a:path>
              </a:pathLst>
            </a:custGeom>
            <a:grpFill/>
          </p:spPr>
          <p:txBody>
            <a:bodyPr wrap="square" lIns="0" tIns="0" rIns="0" bIns="0" rtlCol="0"/>
            <a:lstStyle/>
            <a:p>
              <a:endParaRPr dirty="0">
                <a:solidFill>
                  <a:schemeClr val="bg2"/>
                </a:solidFill>
                <a:latin typeface="EYInterstate Light" panose="02000506000000020004" pitchFamily="2" charset="0"/>
              </a:endParaRPr>
            </a:p>
          </p:txBody>
        </p:sp>
      </p:grpSp>
      <p:sp>
        <p:nvSpPr>
          <p:cNvPr id="5" name="Title 1"/>
          <p:cNvSpPr>
            <a:spLocks noGrp="1"/>
          </p:cNvSpPr>
          <p:nvPr>
            <p:ph type="title" hasCustomPrompt="1"/>
          </p:nvPr>
        </p:nvSpPr>
        <p:spPr>
          <a:xfrm>
            <a:off x="800100" y="264668"/>
            <a:ext cx="8229600" cy="860400"/>
          </a:xfrm>
          <a:ln>
            <a:noFill/>
          </a:ln>
        </p:spPr>
        <p:txBody>
          <a:bodyPr/>
          <a:lstStyle>
            <a:lvl1pPr>
              <a:defRPr baseline="0">
                <a:solidFill>
                  <a:schemeClr val="bg2"/>
                </a:solidFill>
              </a:defRPr>
            </a:lvl1pPr>
          </a:lstStyle>
          <a:p>
            <a:r>
              <a:rPr lang="en-US" dirty="0"/>
              <a:t>Case Study </a:t>
            </a:r>
            <a:endParaRPr lang="en-GB" dirty="0"/>
          </a:p>
        </p:txBody>
      </p:sp>
      <p:sp>
        <p:nvSpPr>
          <p:cNvPr id="6" name="Title 1"/>
          <p:cNvSpPr txBox="1">
            <a:spLocks/>
          </p:cNvSpPr>
          <p:nvPr userDrawn="1"/>
        </p:nvSpPr>
        <p:spPr>
          <a:xfrm>
            <a:off x="800100" y="747415"/>
            <a:ext cx="8229600" cy="261610"/>
          </a:xfrm>
          <a:prstGeom prst="rect">
            <a:avLst/>
          </a:prstGeom>
        </p:spPr>
        <p:txBody>
          <a:bodyPr vert="horz" lIns="0" tIns="0" rIns="0" bIns="0" rtlCol="0" anchor="ctr" anchorCtr="0">
            <a:sp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r>
              <a:rPr lang="en-IN" sz="2000" i="1" dirty="0">
                <a:solidFill>
                  <a:schemeClr val="tx2">
                    <a:lumMod val="50000"/>
                  </a:schemeClr>
                </a:solidFill>
                <a:latin typeface="EYInterstate Light" panose="02000506000000020004" pitchFamily="2" charset="0"/>
              </a:rPr>
              <a:t>As-is Scenario:</a:t>
            </a:r>
          </a:p>
        </p:txBody>
      </p:sp>
    </p:spTree>
    <p:extLst>
      <p:ext uri="{BB962C8B-B14F-4D97-AF65-F5344CB8AC3E}">
        <p14:creationId xmlns:p14="http://schemas.microsoft.com/office/powerpoint/2010/main" val="31644489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inal legal text">
    <p:spTree>
      <p:nvGrpSpPr>
        <p:cNvPr id="1" name=""/>
        <p:cNvGrpSpPr/>
        <p:nvPr/>
      </p:nvGrpSpPr>
      <p:grpSpPr>
        <a:xfrm>
          <a:off x="0" y="0"/>
          <a:ext cx="0" cy="0"/>
          <a:chOff x="0" y="0"/>
          <a:chExt cx="0" cy="0"/>
        </a:xfrm>
      </p:grpSpPr>
      <p:grpSp>
        <p:nvGrpSpPr>
          <p:cNvPr id="2" name="Group 1"/>
          <p:cNvGrpSpPr/>
          <p:nvPr userDrawn="1"/>
        </p:nvGrpSpPr>
        <p:grpSpPr>
          <a:xfrm>
            <a:off x="191072" y="226568"/>
            <a:ext cx="429572" cy="428369"/>
            <a:chOff x="-314395" y="287463"/>
            <a:chExt cx="680085" cy="678180"/>
          </a:xfrm>
          <a:solidFill>
            <a:schemeClr val="accent2"/>
          </a:solidFill>
        </p:grpSpPr>
        <p:sp>
          <p:nvSpPr>
            <p:cNvPr id="3" name="object 7"/>
            <p:cNvSpPr/>
            <p:nvPr/>
          </p:nvSpPr>
          <p:spPr>
            <a:xfrm>
              <a:off x="-314395" y="287463"/>
              <a:ext cx="680085" cy="678180"/>
            </a:xfrm>
            <a:custGeom>
              <a:avLst/>
              <a:gdLst/>
              <a:ahLst/>
              <a:cxnLst/>
              <a:rect l="l" t="t" r="r" b="b"/>
              <a:pathLst>
                <a:path w="680085" h="678180">
                  <a:moveTo>
                    <a:pt x="339852" y="0"/>
                  </a:moveTo>
                  <a:lnTo>
                    <a:pt x="284825" y="5079"/>
                  </a:lnTo>
                  <a:lnTo>
                    <a:pt x="232589" y="17779"/>
                  </a:lnTo>
                  <a:lnTo>
                    <a:pt x="183850" y="38100"/>
                  </a:lnTo>
                  <a:lnTo>
                    <a:pt x="139316" y="66039"/>
                  </a:lnTo>
                  <a:lnTo>
                    <a:pt x="99693" y="100329"/>
                  </a:lnTo>
                  <a:lnTo>
                    <a:pt x="65689" y="139700"/>
                  </a:lnTo>
                  <a:lnTo>
                    <a:pt x="38010" y="184150"/>
                  </a:lnTo>
                  <a:lnTo>
                    <a:pt x="17365" y="232409"/>
                  </a:lnTo>
                  <a:lnTo>
                    <a:pt x="4459" y="284480"/>
                  </a:lnTo>
                  <a:lnTo>
                    <a:pt x="0" y="339090"/>
                  </a:lnTo>
                  <a:lnTo>
                    <a:pt x="1129" y="367030"/>
                  </a:lnTo>
                  <a:lnTo>
                    <a:pt x="9900" y="421640"/>
                  </a:lnTo>
                  <a:lnTo>
                    <a:pt x="26764" y="472440"/>
                  </a:lnTo>
                  <a:lnTo>
                    <a:pt x="51015" y="518159"/>
                  </a:lnTo>
                  <a:lnTo>
                    <a:pt x="81944" y="561340"/>
                  </a:lnTo>
                  <a:lnTo>
                    <a:pt x="118846" y="596900"/>
                  </a:lnTo>
                  <a:lnTo>
                    <a:pt x="161013" y="628650"/>
                  </a:lnTo>
                  <a:lnTo>
                    <a:pt x="207738" y="652780"/>
                  </a:lnTo>
                  <a:lnTo>
                    <a:pt x="258314" y="669290"/>
                  </a:lnTo>
                  <a:lnTo>
                    <a:pt x="312034" y="678180"/>
                  </a:lnTo>
                  <a:lnTo>
                    <a:pt x="367669" y="678180"/>
                  </a:lnTo>
                  <a:lnTo>
                    <a:pt x="394878" y="674370"/>
                  </a:lnTo>
                  <a:lnTo>
                    <a:pt x="421389" y="669290"/>
                  </a:lnTo>
                  <a:lnTo>
                    <a:pt x="447114" y="661670"/>
                  </a:lnTo>
                  <a:lnTo>
                    <a:pt x="457765" y="657860"/>
                  </a:lnTo>
                  <a:lnTo>
                    <a:pt x="309825" y="657860"/>
                  </a:lnTo>
                  <a:lnTo>
                    <a:pt x="265706" y="650240"/>
                  </a:lnTo>
                  <a:lnTo>
                    <a:pt x="223827" y="637540"/>
                  </a:lnTo>
                  <a:lnTo>
                    <a:pt x="184620" y="618490"/>
                  </a:lnTo>
                  <a:lnTo>
                    <a:pt x="148516" y="595630"/>
                  </a:lnTo>
                  <a:lnTo>
                    <a:pt x="126385" y="576580"/>
                  </a:lnTo>
                  <a:lnTo>
                    <a:pt x="115949" y="567690"/>
                  </a:lnTo>
                  <a:lnTo>
                    <a:pt x="105954" y="556260"/>
                  </a:lnTo>
                  <a:lnTo>
                    <a:pt x="96415" y="546100"/>
                  </a:lnTo>
                  <a:lnTo>
                    <a:pt x="87349" y="534669"/>
                  </a:lnTo>
                  <a:lnTo>
                    <a:pt x="78772" y="523240"/>
                  </a:lnTo>
                  <a:lnTo>
                    <a:pt x="70700" y="511809"/>
                  </a:lnTo>
                  <a:lnTo>
                    <a:pt x="632301" y="511809"/>
                  </a:lnTo>
                  <a:lnTo>
                    <a:pt x="641693" y="495300"/>
                  </a:lnTo>
                  <a:lnTo>
                    <a:pt x="643567" y="491490"/>
                  </a:lnTo>
                  <a:lnTo>
                    <a:pt x="58293" y="491490"/>
                  </a:lnTo>
                  <a:lnTo>
                    <a:pt x="52673" y="481330"/>
                  </a:lnTo>
                  <a:lnTo>
                    <a:pt x="34323" y="434340"/>
                  </a:lnTo>
                  <a:lnTo>
                    <a:pt x="25166" y="396240"/>
                  </a:lnTo>
                  <a:lnTo>
                    <a:pt x="20248" y="358140"/>
                  </a:lnTo>
                  <a:lnTo>
                    <a:pt x="114109" y="350520"/>
                  </a:lnTo>
                  <a:lnTo>
                    <a:pt x="114109" y="347980"/>
                  </a:lnTo>
                  <a:lnTo>
                    <a:pt x="112864" y="345440"/>
                  </a:lnTo>
                  <a:lnTo>
                    <a:pt x="112864" y="339090"/>
                  </a:lnTo>
                  <a:lnTo>
                    <a:pt x="114109" y="335280"/>
                  </a:lnTo>
                  <a:lnTo>
                    <a:pt x="114109" y="331470"/>
                  </a:lnTo>
                  <a:lnTo>
                    <a:pt x="19850" y="331470"/>
                  </a:lnTo>
                  <a:lnTo>
                    <a:pt x="20726" y="317500"/>
                  </a:lnTo>
                  <a:lnTo>
                    <a:pt x="26230" y="279400"/>
                  </a:lnTo>
                  <a:lnTo>
                    <a:pt x="35953" y="241300"/>
                  </a:lnTo>
                  <a:lnTo>
                    <a:pt x="55263" y="195579"/>
                  </a:lnTo>
                  <a:lnTo>
                    <a:pt x="176123" y="187959"/>
                  </a:lnTo>
                  <a:lnTo>
                    <a:pt x="271640" y="187959"/>
                  </a:lnTo>
                  <a:lnTo>
                    <a:pt x="282147" y="180339"/>
                  </a:lnTo>
                  <a:lnTo>
                    <a:pt x="292887" y="172720"/>
                  </a:lnTo>
                  <a:lnTo>
                    <a:pt x="304088" y="167639"/>
                  </a:lnTo>
                  <a:lnTo>
                    <a:pt x="204660" y="166370"/>
                  </a:lnTo>
                  <a:lnTo>
                    <a:pt x="71945" y="166370"/>
                  </a:lnTo>
                  <a:lnTo>
                    <a:pt x="79626" y="154939"/>
                  </a:lnTo>
                  <a:lnTo>
                    <a:pt x="87776" y="144779"/>
                  </a:lnTo>
                  <a:lnTo>
                    <a:pt x="96382" y="133350"/>
                  </a:lnTo>
                  <a:lnTo>
                    <a:pt x="124798" y="104139"/>
                  </a:lnTo>
                  <a:lnTo>
                    <a:pt x="156814" y="78739"/>
                  </a:lnTo>
                  <a:lnTo>
                    <a:pt x="192053" y="57150"/>
                  </a:lnTo>
                  <a:lnTo>
                    <a:pt x="230140" y="40639"/>
                  </a:lnTo>
                  <a:lnTo>
                    <a:pt x="270696" y="29209"/>
                  </a:lnTo>
                  <a:lnTo>
                    <a:pt x="298919" y="24129"/>
                  </a:lnTo>
                  <a:lnTo>
                    <a:pt x="462646" y="24129"/>
                  </a:lnTo>
                  <a:lnTo>
                    <a:pt x="447114" y="17779"/>
                  </a:lnTo>
                  <a:lnTo>
                    <a:pt x="421389" y="10159"/>
                  </a:lnTo>
                  <a:lnTo>
                    <a:pt x="394878" y="5079"/>
                  </a:lnTo>
                  <a:lnTo>
                    <a:pt x="367669" y="1270"/>
                  </a:lnTo>
                  <a:lnTo>
                    <a:pt x="339852" y="0"/>
                  </a:lnTo>
                  <a:close/>
                </a:path>
                <a:path w="680085" h="678180">
                  <a:moveTo>
                    <a:pt x="209735" y="511809"/>
                  </a:moveTo>
                  <a:lnTo>
                    <a:pt x="187286" y="511809"/>
                  </a:lnTo>
                  <a:lnTo>
                    <a:pt x="192471" y="524510"/>
                  </a:lnTo>
                  <a:lnTo>
                    <a:pt x="210728" y="560069"/>
                  </a:lnTo>
                  <a:lnTo>
                    <a:pt x="232901" y="591820"/>
                  </a:lnTo>
                  <a:lnTo>
                    <a:pt x="258812" y="619760"/>
                  </a:lnTo>
                  <a:lnTo>
                    <a:pt x="298870" y="651510"/>
                  </a:lnTo>
                  <a:lnTo>
                    <a:pt x="309825" y="657860"/>
                  </a:lnTo>
                  <a:lnTo>
                    <a:pt x="370865" y="657860"/>
                  </a:lnTo>
                  <a:lnTo>
                    <a:pt x="381811" y="651510"/>
                  </a:lnTo>
                  <a:lnTo>
                    <a:pt x="390604" y="645160"/>
                  </a:lnTo>
                  <a:lnTo>
                    <a:pt x="349770" y="645160"/>
                  </a:lnTo>
                  <a:lnTo>
                    <a:pt x="349770" y="643890"/>
                  </a:lnTo>
                  <a:lnTo>
                    <a:pt x="328688" y="643890"/>
                  </a:lnTo>
                  <a:lnTo>
                    <a:pt x="317487" y="638810"/>
                  </a:lnTo>
                  <a:lnTo>
                    <a:pt x="276840" y="609600"/>
                  </a:lnTo>
                  <a:lnTo>
                    <a:pt x="259013" y="590550"/>
                  </a:lnTo>
                  <a:lnTo>
                    <a:pt x="250724" y="581660"/>
                  </a:lnTo>
                  <a:lnTo>
                    <a:pt x="228355" y="548640"/>
                  </a:lnTo>
                  <a:lnTo>
                    <a:pt x="215525" y="524510"/>
                  </a:lnTo>
                  <a:lnTo>
                    <a:pt x="209735" y="511809"/>
                  </a:lnTo>
                  <a:close/>
                </a:path>
                <a:path w="680085" h="678180">
                  <a:moveTo>
                    <a:pt x="632301" y="511809"/>
                  </a:moveTo>
                  <a:lnTo>
                    <a:pt x="609003" y="511809"/>
                  </a:lnTo>
                  <a:lnTo>
                    <a:pt x="600931" y="523240"/>
                  </a:lnTo>
                  <a:lnTo>
                    <a:pt x="592355" y="534669"/>
                  </a:lnTo>
                  <a:lnTo>
                    <a:pt x="583291" y="546100"/>
                  </a:lnTo>
                  <a:lnTo>
                    <a:pt x="573757" y="556260"/>
                  </a:lnTo>
                  <a:lnTo>
                    <a:pt x="563769" y="567690"/>
                  </a:lnTo>
                  <a:lnTo>
                    <a:pt x="553344" y="576580"/>
                  </a:lnTo>
                  <a:lnTo>
                    <a:pt x="542499" y="586740"/>
                  </a:lnTo>
                  <a:lnTo>
                    <a:pt x="531250" y="595630"/>
                  </a:lnTo>
                  <a:lnTo>
                    <a:pt x="495248" y="618490"/>
                  </a:lnTo>
                  <a:lnTo>
                    <a:pt x="456215" y="637540"/>
                  </a:lnTo>
                  <a:lnTo>
                    <a:pt x="400238" y="654050"/>
                  </a:lnTo>
                  <a:lnTo>
                    <a:pt x="385653" y="655320"/>
                  </a:lnTo>
                  <a:lnTo>
                    <a:pt x="370865" y="657860"/>
                  </a:lnTo>
                  <a:lnTo>
                    <a:pt x="457765" y="657860"/>
                  </a:lnTo>
                  <a:lnTo>
                    <a:pt x="471965" y="652780"/>
                  </a:lnTo>
                  <a:lnTo>
                    <a:pt x="518690" y="628650"/>
                  </a:lnTo>
                  <a:lnTo>
                    <a:pt x="560857" y="596900"/>
                  </a:lnTo>
                  <a:lnTo>
                    <a:pt x="597759" y="561340"/>
                  </a:lnTo>
                  <a:lnTo>
                    <a:pt x="628688" y="518159"/>
                  </a:lnTo>
                  <a:lnTo>
                    <a:pt x="632301" y="511809"/>
                  </a:lnTo>
                  <a:close/>
                </a:path>
                <a:path w="680085" h="678180">
                  <a:moveTo>
                    <a:pt x="493532" y="511809"/>
                  </a:moveTo>
                  <a:lnTo>
                    <a:pt x="471322" y="511809"/>
                  </a:lnTo>
                  <a:lnTo>
                    <a:pt x="465608" y="524510"/>
                  </a:lnTo>
                  <a:lnTo>
                    <a:pt x="459456" y="535940"/>
                  </a:lnTo>
                  <a:lnTo>
                    <a:pt x="452868" y="548640"/>
                  </a:lnTo>
                  <a:lnTo>
                    <a:pt x="445846" y="558800"/>
                  </a:lnTo>
                  <a:lnTo>
                    <a:pt x="438393" y="570230"/>
                  </a:lnTo>
                  <a:lnTo>
                    <a:pt x="413475" y="599440"/>
                  </a:lnTo>
                  <a:lnTo>
                    <a:pt x="374374" y="631190"/>
                  </a:lnTo>
                  <a:lnTo>
                    <a:pt x="349770" y="645160"/>
                  </a:lnTo>
                  <a:lnTo>
                    <a:pt x="390604" y="645160"/>
                  </a:lnTo>
                  <a:lnTo>
                    <a:pt x="392362" y="643890"/>
                  </a:lnTo>
                  <a:lnTo>
                    <a:pt x="402518" y="637540"/>
                  </a:lnTo>
                  <a:lnTo>
                    <a:pt x="412278" y="628650"/>
                  </a:lnTo>
                  <a:lnTo>
                    <a:pt x="447363" y="591820"/>
                  </a:lnTo>
                  <a:lnTo>
                    <a:pt x="469523" y="560069"/>
                  </a:lnTo>
                  <a:lnTo>
                    <a:pt x="488123" y="524510"/>
                  </a:lnTo>
                  <a:lnTo>
                    <a:pt x="493532" y="511809"/>
                  </a:lnTo>
                  <a:close/>
                </a:path>
                <a:path w="680085" h="678180">
                  <a:moveTo>
                    <a:pt x="349770" y="511809"/>
                  </a:moveTo>
                  <a:lnTo>
                    <a:pt x="328688" y="511809"/>
                  </a:lnTo>
                  <a:lnTo>
                    <a:pt x="328688" y="643890"/>
                  </a:lnTo>
                  <a:lnTo>
                    <a:pt x="349770" y="643890"/>
                  </a:lnTo>
                  <a:lnTo>
                    <a:pt x="349770" y="511809"/>
                  </a:lnTo>
                  <a:close/>
                </a:path>
                <a:path w="680085" h="678180">
                  <a:moveTo>
                    <a:pt x="170157" y="438150"/>
                  </a:moveTo>
                  <a:lnTo>
                    <a:pt x="170090" y="449580"/>
                  </a:lnTo>
                  <a:lnTo>
                    <a:pt x="171662" y="462280"/>
                  </a:lnTo>
                  <a:lnTo>
                    <a:pt x="174503" y="474980"/>
                  </a:lnTo>
                  <a:lnTo>
                    <a:pt x="178241" y="487680"/>
                  </a:lnTo>
                  <a:lnTo>
                    <a:pt x="58293" y="491490"/>
                  </a:lnTo>
                  <a:lnTo>
                    <a:pt x="200939" y="491490"/>
                  </a:lnTo>
                  <a:lnTo>
                    <a:pt x="197281" y="480059"/>
                  </a:lnTo>
                  <a:lnTo>
                    <a:pt x="194000" y="467359"/>
                  </a:lnTo>
                  <a:lnTo>
                    <a:pt x="190962" y="455930"/>
                  </a:lnTo>
                  <a:lnTo>
                    <a:pt x="179556" y="444500"/>
                  </a:lnTo>
                  <a:lnTo>
                    <a:pt x="170157" y="438150"/>
                  </a:lnTo>
                  <a:close/>
                </a:path>
                <a:path w="680085" h="678180">
                  <a:moveTo>
                    <a:pt x="349770" y="449580"/>
                  </a:moveTo>
                  <a:lnTo>
                    <a:pt x="328688" y="449580"/>
                  </a:lnTo>
                  <a:lnTo>
                    <a:pt x="328688" y="491490"/>
                  </a:lnTo>
                  <a:lnTo>
                    <a:pt x="349770" y="491490"/>
                  </a:lnTo>
                  <a:lnTo>
                    <a:pt x="349770" y="449580"/>
                  </a:lnTo>
                  <a:close/>
                </a:path>
                <a:path w="680085" h="678180">
                  <a:moveTo>
                    <a:pt x="517777" y="417830"/>
                  </a:moveTo>
                  <a:lnTo>
                    <a:pt x="508606" y="422909"/>
                  </a:lnTo>
                  <a:lnTo>
                    <a:pt x="497301" y="431800"/>
                  </a:lnTo>
                  <a:lnTo>
                    <a:pt x="486067" y="469900"/>
                  </a:lnTo>
                  <a:lnTo>
                    <a:pt x="482301" y="481330"/>
                  </a:lnTo>
                  <a:lnTo>
                    <a:pt x="349770" y="491490"/>
                  </a:lnTo>
                  <a:lnTo>
                    <a:pt x="501091" y="491490"/>
                  </a:lnTo>
                  <a:lnTo>
                    <a:pt x="513644" y="443230"/>
                  </a:lnTo>
                  <a:lnTo>
                    <a:pt x="515841" y="430530"/>
                  </a:lnTo>
                  <a:lnTo>
                    <a:pt x="517777" y="417830"/>
                  </a:lnTo>
                  <a:close/>
                </a:path>
                <a:path w="680085" h="678180">
                  <a:moveTo>
                    <a:pt x="643468" y="187959"/>
                  </a:moveTo>
                  <a:lnTo>
                    <a:pt x="618921" y="187959"/>
                  </a:lnTo>
                  <a:lnTo>
                    <a:pt x="624758" y="198120"/>
                  </a:lnTo>
                  <a:lnTo>
                    <a:pt x="630198" y="209550"/>
                  </a:lnTo>
                  <a:lnTo>
                    <a:pt x="643948" y="245109"/>
                  </a:lnTo>
                  <a:lnTo>
                    <a:pt x="655601" y="294640"/>
                  </a:lnTo>
                  <a:lnTo>
                    <a:pt x="658233" y="321309"/>
                  </a:lnTo>
                  <a:lnTo>
                    <a:pt x="543267" y="331470"/>
                  </a:lnTo>
                  <a:lnTo>
                    <a:pt x="543267" y="335280"/>
                  </a:lnTo>
                  <a:lnTo>
                    <a:pt x="544512" y="339090"/>
                  </a:lnTo>
                  <a:lnTo>
                    <a:pt x="544512" y="350520"/>
                  </a:lnTo>
                  <a:lnTo>
                    <a:pt x="658622" y="350520"/>
                  </a:lnTo>
                  <a:lnTo>
                    <a:pt x="655168" y="389890"/>
                  </a:lnTo>
                  <a:lnTo>
                    <a:pt x="646927" y="427990"/>
                  </a:lnTo>
                  <a:lnTo>
                    <a:pt x="628945" y="474980"/>
                  </a:lnTo>
                  <a:lnTo>
                    <a:pt x="620166" y="491490"/>
                  </a:lnTo>
                  <a:lnTo>
                    <a:pt x="643567" y="491490"/>
                  </a:lnTo>
                  <a:lnTo>
                    <a:pt x="662338" y="447040"/>
                  </a:lnTo>
                  <a:lnTo>
                    <a:pt x="675244" y="394970"/>
                  </a:lnTo>
                  <a:lnTo>
                    <a:pt x="679704" y="339090"/>
                  </a:lnTo>
                  <a:lnTo>
                    <a:pt x="678574" y="312420"/>
                  </a:lnTo>
                  <a:lnTo>
                    <a:pt x="675244" y="284480"/>
                  </a:lnTo>
                  <a:lnTo>
                    <a:pt x="669803" y="257809"/>
                  </a:lnTo>
                  <a:lnTo>
                    <a:pt x="662338" y="232409"/>
                  </a:lnTo>
                  <a:lnTo>
                    <a:pt x="652939" y="208279"/>
                  </a:lnTo>
                  <a:lnTo>
                    <a:pt x="643468" y="187959"/>
                  </a:lnTo>
                  <a:close/>
                </a:path>
                <a:path w="680085" h="678180">
                  <a:moveTo>
                    <a:pt x="395258" y="31750"/>
                  </a:moveTo>
                  <a:lnTo>
                    <a:pt x="349770" y="31750"/>
                  </a:lnTo>
                  <a:lnTo>
                    <a:pt x="361604" y="36829"/>
                  </a:lnTo>
                  <a:lnTo>
                    <a:pt x="372975" y="43179"/>
                  </a:lnTo>
                  <a:lnTo>
                    <a:pt x="413783" y="72389"/>
                  </a:lnTo>
                  <a:lnTo>
                    <a:pt x="439409" y="101600"/>
                  </a:lnTo>
                  <a:lnTo>
                    <a:pt x="460694" y="134620"/>
                  </a:lnTo>
                  <a:lnTo>
                    <a:pt x="472438" y="160020"/>
                  </a:lnTo>
                  <a:lnTo>
                    <a:pt x="419227" y="166370"/>
                  </a:lnTo>
                  <a:lnTo>
                    <a:pt x="430796" y="171450"/>
                  </a:lnTo>
                  <a:lnTo>
                    <a:pt x="441595" y="179070"/>
                  </a:lnTo>
                  <a:lnTo>
                    <a:pt x="451623" y="186689"/>
                  </a:lnTo>
                  <a:lnTo>
                    <a:pt x="482485" y="187959"/>
                  </a:lnTo>
                  <a:lnTo>
                    <a:pt x="486132" y="199389"/>
                  </a:lnTo>
                  <a:lnTo>
                    <a:pt x="489247" y="210820"/>
                  </a:lnTo>
                  <a:lnTo>
                    <a:pt x="491975" y="223520"/>
                  </a:lnTo>
                  <a:lnTo>
                    <a:pt x="494458" y="236220"/>
                  </a:lnTo>
                  <a:lnTo>
                    <a:pt x="497370" y="248920"/>
                  </a:lnTo>
                  <a:lnTo>
                    <a:pt x="499859" y="254000"/>
                  </a:lnTo>
                  <a:lnTo>
                    <a:pt x="501091" y="257809"/>
                  </a:lnTo>
                  <a:lnTo>
                    <a:pt x="510559" y="266700"/>
                  </a:lnTo>
                  <a:lnTo>
                    <a:pt x="519191" y="275590"/>
                  </a:lnTo>
                  <a:lnTo>
                    <a:pt x="518561" y="262889"/>
                  </a:lnTo>
                  <a:lnTo>
                    <a:pt x="517322" y="250189"/>
                  </a:lnTo>
                  <a:lnTo>
                    <a:pt x="510467" y="212089"/>
                  </a:lnTo>
                  <a:lnTo>
                    <a:pt x="503798" y="187959"/>
                  </a:lnTo>
                  <a:lnTo>
                    <a:pt x="643468" y="187959"/>
                  </a:lnTo>
                  <a:lnTo>
                    <a:pt x="641693" y="184150"/>
                  </a:lnTo>
                  <a:lnTo>
                    <a:pt x="631578" y="166370"/>
                  </a:lnTo>
                  <a:lnTo>
                    <a:pt x="497370" y="166370"/>
                  </a:lnTo>
                  <a:lnTo>
                    <a:pt x="492255" y="153670"/>
                  </a:lnTo>
                  <a:lnTo>
                    <a:pt x="474336" y="116839"/>
                  </a:lnTo>
                  <a:lnTo>
                    <a:pt x="460242" y="95250"/>
                  </a:lnTo>
                  <a:lnTo>
                    <a:pt x="452552" y="83820"/>
                  </a:lnTo>
                  <a:lnTo>
                    <a:pt x="444432" y="74929"/>
                  </a:lnTo>
                  <a:lnTo>
                    <a:pt x="435883" y="64770"/>
                  </a:lnTo>
                  <a:lnTo>
                    <a:pt x="426905" y="57150"/>
                  </a:lnTo>
                  <a:lnTo>
                    <a:pt x="417498" y="48259"/>
                  </a:lnTo>
                  <a:lnTo>
                    <a:pt x="407662" y="40639"/>
                  </a:lnTo>
                  <a:lnTo>
                    <a:pt x="397397" y="33020"/>
                  </a:lnTo>
                  <a:lnTo>
                    <a:pt x="395258" y="31750"/>
                  </a:lnTo>
                  <a:close/>
                </a:path>
                <a:path w="680085" h="678180">
                  <a:moveTo>
                    <a:pt x="271640" y="187959"/>
                  </a:moveTo>
                  <a:lnTo>
                    <a:pt x="176123" y="187959"/>
                  </a:lnTo>
                  <a:lnTo>
                    <a:pt x="172801" y="199389"/>
                  </a:lnTo>
                  <a:lnTo>
                    <a:pt x="169735" y="210820"/>
                  </a:lnTo>
                  <a:lnTo>
                    <a:pt x="166923" y="223520"/>
                  </a:lnTo>
                  <a:lnTo>
                    <a:pt x="164367" y="236220"/>
                  </a:lnTo>
                  <a:lnTo>
                    <a:pt x="162068" y="248920"/>
                  </a:lnTo>
                  <a:lnTo>
                    <a:pt x="168681" y="250189"/>
                  </a:lnTo>
                  <a:lnTo>
                    <a:pt x="176123" y="246379"/>
                  </a:lnTo>
                  <a:lnTo>
                    <a:pt x="184810" y="242570"/>
                  </a:lnTo>
                  <a:lnTo>
                    <a:pt x="186808" y="229870"/>
                  </a:lnTo>
                  <a:lnTo>
                    <a:pt x="189457" y="217170"/>
                  </a:lnTo>
                  <a:lnTo>
                    <a:pt x="192675" y="205739"/>
                  </a:lnTo>
                  <a:lnTo>
                    <a:pt x="196380" y="193039"/>
                  </a:lnTo>
                  <a:lnTo>
                    <a:pt x="271640" y="187959"/>
                  </a:lnTo>
                  <a:close/>
                </a:path>
                <a:path w="680085" h="678180">
                  <a:moveTo>
                    <a:pt x="462646" y="24129"/>
                  </a:moveTo>
                  <a:lnTo>
                    <a:pt x="298919" y="24129"/>
                  </a:lnTo>
                  <a:lnTo>
                    <a:pt x="288070" y="30479"/>
                  </a:lnTo>
                  <a:lnTo>
                    <a:pt x="277615" y="38100"/>
                  </a:lnTo>
                  <a:lnTo>
                    <a:pt x="267560" y="44450"/>
                  </a:lnTo>
                  <a:lnTo>
                    <a:pt x="257911" y="53339"/>
                  </a:lnTo>
                  <a:lnTo>
                    <a:pt x="248671" y="60959"/>
                  </a:lnTo>
                  <a:lnTo>
                    <a:pt x="239846" y="69850"/>
                  </a:lnTo>
                  <a:lnTo>
                    <a:pt x="215908" y="100329"/>
                  </a:lnTo>
                  <a:lnTo>
                    <a:pt x="195879" y="134620"/>
                  </a:lnTo>
                  <a:lnTo>
                    <a:pt x="184763" y="160020"/>
                  </a:lnTo>
                  <a:lnTo>
                    <a:pt x="71945" y="166370"/>
                  </a:lnTo>
                  <a:lnTo>
                    <a:pt x="204660" y="166370"/>
                  </a:lnTo>
                  <a:lnTo>
                    <a:pt x="210288" y="153670"/>
                  </a:lnTo>
                  <a:lnTo>
                    <a:pt x="216348" y="140970"/>
                  </a:lnTo>
                  <a:lnTo>
                    <a:pt x="222843" y="128270"/>
                  </a:lnTo>
                  <a:lnTo>
                    <a:pt x="229775" y="118109"/>
                  </a:lnTo>
                  <a:lnTo>
                    <a:pt x="237146" y="106679"/>
                  </a:lnTo>
                  <a:lnTo>
                    <a:pt x="261917" y="77470"/>
                  </a:lnTo>
                  <a:lnTo>
                    <a:pt x="301239" y="45720"/>
                  </a:lnTo>
                  <a:lnTo>
                    <a:pt x="323640" y="34289"/>
                  </a:lnTo>
                  <a:lnTo>
                    <a:pt x="349770" y="34289"/>
                  </a:lnTo>
                  <a:lnTo>
                    <a:pt x="349770" y="31750"/>
                  </a:lnTo>
                  <a:lnTo>
                    <a:pt x="395258" y="31750"/>
                  </a:lnTo>
                  <a:lnTo>
                    <a:pt x="386703" y="26670"/>
                  </a:lnTo>
                  <a:lnTo>
                    <a:pt x="468859" y="26670"/>
                  </a:lnTo>
                  <a:lnTo>
                    <a:pt x="462646" y="24129"/>
                  </a:lnTo>
                  <a:close/>
                </a:path>
                <a:path w="680085" h="678180">
                  <a:moveTo>
                    <a:pt x="468859" y="26670"/>
                  </a:moveTo>
                  <a:lnTo>
                    <a:pt x="386703" y="26670"/>
                  </a:lnTo>
                  <a:lnTo>
                    <a:pt x="426412" y="34289"/>
                  </a:lnTo>
                  <a:lnTo>
                    <a:pt x="439331" y="38100"/>
                  </a:lnTo>
                  <a:lnTo>
                    <a:pt x="452060" y="43179"/>
                  </a:lnTo>
                  <a:lnTo>
                    <a:pt x="464582" y="46989"/>
                  </a:lnTo>
                  <a:lnTo>
                    <a:pt x="476877" y="53339"/>
                  </a:lnTo>
                  <a:lnTo>
                    <a:pt x="488928" y="58420"/>
                  </a:lnTo>
                  <a:lnTo>
                    <a:pt x="500716" y="66039"/>
                  </a:lnTo>
                  <a:lnTo>
                    <a:pt x="512222" y="72389"/>
                  </a:lnTo>
                  <a:lnTo>
                    <a:pt x="544869" y="96520"/>
                  </a:lnTo>
                  <a:lnTo>
                    <a:pt x="574320" y="124459"/>
                  </a:lnTo>
                  <a:lnTo>
                    <a:pt x="600078" y="154939"/>
                  </a:lnTo>
                  <a:lnTo>
                    <a:pt x="607758" y="166370"/>
                  </a:lnTo>
                  <a:lnTo>
                    <a:pt x="631578" y="166370"/>
                  </a:lnTo>
                  <a:lnTo>
                    <a:pt x="597759" y="119379"/>
                  </a:lnTo>
                  <a:lnTo>
                    <a:pt x="560857" y="82550"/>
                  </a:lnTo>
                  <a:lnTo>
                    <a:pt x="518690" y="52070"/>
                  </a:lnTo>
                  <a:lnTo>
                    <a:pt x="471965" y="27939"/>
                  </a:lnTo>
                  <a:lnTo>
                    <a:pt x="468859" y="26670"/>
                  </a:lnTo>
                  <a:close/>
                </a:path>
                <a:path w="680085" h="678180">
                  <a:moveTo>
                    <a:pt x="349770" y="34289"/>
                  </a:moveTo>
                  <a:lnTo>
                    <a:pt x="323640" y="34289"/>
                  </a:lnTo>
                  <a:lnTo>
                    <a:pt x="328688" y="158750"/>
                  </a:lnTo>
                  <a:lnTo>
                    <a:pt x="336130" y="157479"/>
                  </a:lnTo>
                  <a:lnTo>
                    <a:pt x="342328" y="156209"/>
                  </a:lnTo>
                  <a:lnTo>
                    <a:pt x="349770" y="154939"/>
                  </a:lnTo>
                  <a:lnTo>
                    <a:pt x="349770" y="34289"/>
                  </a:lnTo>
                  <a:close/>
                </a:path>
              </a:pathLst>
            </a:custGeom>
            <a:grpFill/>
          </p:spPr>
          <p:txBody>
            <a:bodyPr wrap="square" lIns="0" tIns="0" rIns="0" bIns="0" rtlCol="0"/>
            <a:lstStyle/>
            <a:p>
              <a:endParaRPr dirty="0">
                <a:solidFill>
                  <a:schemeClr val="bg2"/>
                </a:solidFill>
                <a:latin typeface="EYInterstate Light" panose="02000506000000020004" pitchFamily="2" charset="0"/>
              </a:endParaRPr>
            </a:p>
          </p:txBody>
        </p:sp>
        <p:sp>
          <p:nvSpPr>
            <p:cNvPr id="4" name="object 8"/>
            <p:cNvSpPr/>
            <p:nvPr/>
          </p:nvSpPr>
          <p:spPr>
            <a:xfrm>
              <a:off x="-179795" y="461197"/>
              <a:ext cx="387985" cy="254635"/>
            </a:xfrm>
            <a:custGeom>
              <a:avLst/>
              <a:gdLst/>
              <a:ahLst/>
              <a:cxnLst/>
              <a:rect l="l" t="t" r="r" b="b"/>
              <a:pathLst>
                <a:path w="387984" h="254635">
                  <a:moveTo>
                    <a:pt x="228141" y="0"/>
                  </a:moveTo>
                  <a:lnTo>
                    <a:pt x="187086" y="7067"/>
                  </a:lnTo>
                  <a:lnTo>
                    <a:pt x="151781" y="26540"/>
                  </a:lnTo>
                  <a:lnTo>
                    <a:pt x="124601" y="55820"/>
                  </a:lnTo>
                  <a:lnTo>
                    <a:pt x="112169" y="79505"/>
                  </a:lnTo>
                  <a:lnTo>
                    <a:pt x="99252" y="82747"/>
                  </a:lnTo>
                  <a:lnTo>
                    <a:pt x="58138" y="87476"/>
                  </a:lnTo>
                  <a:lnTo>
                    <a:pt x="23079" y="109597"/>
                  </a:lnTo>
                  <a:lnTo>
                    <a:pt x="2682" y="145061"/>
                  </a:lnTo>
                  <a:lnTo>
                    <a:pt x="0" y="158917"/>
                  </a:lnTo>
                  <a:lnTo>
                    <a:pt x="965" y="175329"/>
                  </a:lnTo>
                  <a:lnTo>
                    <a:pt x="15773" y="216767"/>
                  </a:lnTo>
                  <a:lnTo>
                    <a:pt x="44780" y="244159"/>
                  </a:lnTo>
                  <a:lnTo>
                    <a:pt x="83262" y="254489"/>
                  </a:lnTo>
                  <a:lnTo>
                    <a:pt x="302738" y="254504"/>
                  </a:lnTo>
                  <a:lnTo>
                    <a:pt x="317163" y="253282"/>
                  </a:lnTo>
                  <a:lnTo>
                    <a:pt x="355001" y="236508"/>
                  </a:lnTo>
                  <a:lnTo>
                    <a:pt x="380409" y="204154"/>
                  </a:lnTo>
                  <a:lnTo>
                    <a:pt x="387731" y="176521"/>
                  </a:lnTo>
                  <a:lnTo>
                    <a:pt x="386961" y="160845"/>
                  </a:lnTo>
                  <a:lnTo>
                    <a:pt x="374416" y="122624"/>
                  </a:lnTo>
                  <a:lnTo>
                    <a:pt x="347289" y="95132"/>
                  </a:lnTo>
                  <a:lnTo>
                    <a:pt x="343486" y="81908"/>
                  </a:lnTo>
                  <a:lnTo>
                    <a:pt x="324039" y="46524"/>
                  </a:lnTo>
                  <a:lnTo>
                    <a:pt x="294314" y="19529"/>
                  </a:lnTo>
                  <a:lnTo>
                    <a:pt x="256597" y="3434"/>
                  </a:lnTo>
                  <a:lnTo>
                    <a:pt x="242643" y="925"/>
                  </a:lnTo>
                  <a:lnTo>
                    <a:pt x="228141" y="0"/>
                  </a:lnTo>
                  <a:close/>
                </a:path>
              </a:pathLst>
            </a:custGeom>
            <a:grpFill/>
          </p:spPr>
          <p:txBody>
            <a:bodyPr wrap="square" lIns="0" tIns="0" rIns="0" bIns="0" rtlCol="0"/>
            <a:lstStyle/>
            <a:p>
              <a:endParaRPr dirty="0">
                <a:solidFill>
                  <a:schemeClr val="bg2"/>
                </a:solidFill>
                <a:latin typeface="EYInterstate Light" panose="02000506000000020004" pitchFamily="2" charset="0"/>
              </a:endParaRPr>
            </a:p>
          </p:txBody>
        </p:sp>
      </p:grpSp>
      <p:sp>
        <p:nvSpPr>
          <p:cNvPr id="5" name="Title 1"/>
          <p:cNvSpPr>
            <a:spLocks noGrp="1"/>
          </p:cNvSpPr>
          <p:nvPr>
            <p:ph type="title" hasCustomPrompt="1"/>
          </p:nvPr>
        </p:nvSpPr>
        <p:spPr>
          <a:xfrm>
            <a:off x="800100" y="264668"/>
            <a:ext cx="8229600" cy="860400"/>
          </a:xfrm>
          <a:ln>
            <a:noFill/>
          </a:ln>
        </p:spPr>
        <p:txBody>
          <a:bodyPr/>
          <a:lstStyle>
            <a:lvl1pPr>
              <a:defRPr baseline="0">
                <a:solidFill>
                  <a:schemeClr val="bg2"/>
                </a:solidFill>
              </a:defRPr>
            </a:lvl1pPr>
          </a:lstStyle>
          <a:p>
            <a:r>
              <a:rPr lang="en-US" dirty="0"/>
              <a:t>Case Study </a:t>
            </a:r>
            <a:endParaRPr lang="en-GB" dirty="0"/>
          </a:p>
        </p:txBody>
      </p:sp>
      <p:sp>
        <p:nvSpPr>
          <p:cNvPr id="6" name="Title 1"/>
          <p:cNvSpPr txBox="1">
            <a:spLocks/>
          </p:cNvSpPr>
          <p:nvPr userDrawn="1"/>
        </p:nvSpPr>
        <p:spPr>
          <a:xfrm>
            <a:off x="800100" y="747415"/>
            <a:ext cx="8229600" cy="261610"/>
          </a:xfrm>
          <a:prstGeom prst="rect">
            <a:avLst/>
          </a:prstGeom>
        </p:spPr>
        <p:txBody>
          <a:bodyPr vert="horz" lIns="0" tIns="0" rIns="0" bIns="0" rtlCol="0" anchor="ctr" anchorCtr="0">
            <a:sp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r>
              <a:rPr lang="en-IN" sz="2000" i="1" dirty="0">
                <a:solidFill>
                  <a:schemeClr val="tx2">
                    <a:lumMod val="50000"/>
                  </a:schemeClr>
                </a:solidFill>
                <a:latin typeface="EYInterstate Light" panose="02000506000000020004" pitchFamily="2" charset="0"/>
              </a:rPr>
              <a:t>To-be</a:t>
            </a:r>
            <a:r>
              <a:rPr lang="en-IN" sz="2000" i="1" baseline="0" dirty="0">
                <a:solidFill>
                  <a:schemeClr val="tx2">
                    <a:lumMod val="50000"/>
                  </a:schemeClr>
                </a:solidFill>
                <a:latin typeface="EYInterstate Light" panose="02000506000000020004" pitchFamily="2" charset="0"/>
              </a:rPr>
              <a:t> Scenario</a:t>
            </a:r>
            <a:r>
              <a:rPr lang="en-IN" sz="2000" i="1" dirty="0">
                <a:solidFill>
                  <a:schemeClr val="tx2">
                    <a:lumMod val="50000"/>
                  </a:schemeClr>
                </a:solidFill>
                <a:latin typeface="EYInterstate Light" panose="02000506000000020004" pitchFamily="2" charset="0"/>
              </a:rPr>
              <a:t>:</a:t>
            </a:r>
          </a:p>
        </p:txBody>
      </p:sp>
    </p:spTree>
    <p:extLst>
      <p:ext uri="{BB962C8B-B14F-4D97-AF65-F5344CB8AC3E}">
        <p14:creationId xmlns:p14="http://schemas.microsoft.com/office/powerpoint/2010/main" val="2678794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Cover with beam (legacy)">
    <p:spTree>
      <p:nvGrpSpPr>
        <p:cNvPr id="1" name=""/>
        <p:cNvGrpSpPr/>
        <p:nvPr/>
      </p:nvGrpSpPr>
      <p:grpSpPr>
        <a:xfrm>
          <a:off x="0" y="0"/>
          <a:ext cx="0" cy="0"/>
          <a:chOff x="0" y="0"/>
          <a:chExt cx="0" cy="0"/>
        </a:xfrm>
      </p:grpSpPr>
      <p:grpSp>
        <p:nvGrpSpPr>
          <p:cNvPr id="12" name="Group 11"/>
          <p:cNvGrpSpPr/>
          <p:nvPr userDrawn="1"/>
        </p:nvGrpSpPr>
        <p:grpSpPr>
          <a:xfrm>
            <a:off x="-6532" y="2405084"/>
            <a:ext cx="9150532" cy="334917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646464"/>
                </a:solidFill>
                <a:cs typeface="Arial" pitchFamily="34" charset="0"/>
              </a:endParaRPr>
            </a:p>
          </p:txBody>
        </p:sp>
        <p:pic>
          <p:nvPicPr>
            <p:cNvPr id="8" name="Picture 3"/>
            <p:cNvPicPr>
              <a:picLocks noChangeAspect="1" noChangeArrowheads="1"/>
            </p:cNvPicPr>
            <p:nvPr userDrawn="1"/>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sp>
        <p:nvSpPr>
          <p:cNvPr id="2" name="Title 1"/>
          <p:cNvSpPr>
            <a:spLocks noGrp="1"/>
          </p:cNvSpPr>
          <p:nvPr>
            <p:ph type="ctrTitle"/>
          </p:nvPr>
        </p:nvSpPr>
        <p:spPr>
          <a:xfrm>
            <a:off x="2267712" y="777600"/>
            <a:ext cx="5524328" cy="860400"/>
          </a:xfr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2267712" y="1753200"/>
            <a:ext cx="5524328"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0" name="Picture 9" descr="EY_Logo2.emf"/>
          <p:cNvPicPr>
            <a:picLocks noChangeAspect="1"/>
          </p:cNvPicPr>
          <p:nvPr userDrawn="1"/>
        </p:nvPicPr>
        <p:blipFill>
          <a:blip r:embed="rId3" cstate="print"/>
          <a:stretch>
            <a:fillRect/>
          </a:stretch>
        </p:blipFill>
        <p:spPr>
          <a:xfrm>
            <a:off x="2267712" y="5754254"/>
            <a:ext cx="989153" cy="749808"/>
          </a:xfrm>
          <a:prstGeom prst="rect">
            <a:avLst/>
          </a:prstGeom>
        </p:spPr>
      </p:pic>
    </p:spTree>
    <p:extLst>
      <p:ext uri="{BB962C8B-B14F-4D97-AF65-F5344CB8AC3E}">
        <p14:creationId xmlns:p14="http://schemas.microsoft.com/office/powerpoint/2010/main" val="39008450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01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32304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282450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65441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22269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71630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10" name="Rectangle 1"/>
          <p:cNvSpPr>
            <a:spLocks noChangeAspect="1"/>
          </p:cNvSpPr>
          <p:nvPr userDrawn="1"/>
        </p:nvSpPr>
        <p:spPr>
          <a:xfrm>
            <a:off x="1932781" y="777240"/>
            <a:ext cx="6755607"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000000"/>
              </a:solidFill>
            </a:endParaRPr>
          </a:p>
        </p:txBody>
      </p:sp>
      <p:sp>
        <p:nvSpPr>
          <p:cNvPr id="12" name="Title 1"/>
          <p:cNvSpPr>
            <a:spLocks noGrp="1"/>
          </p:cNvSpPr>
          <p:nvPr>
            <p:ph type="ctrTitle"/>
          </p:nvPr>
        </p:nvSpPr>
        <p:spPr>
          <a:xfrm>
            <a:off x="2212847" y="2240280"/>
            <a:ext cx="6217920"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5" name="Subtitle 2"/>
          <p:cNvSpPr>
            <a:spLocks noGrp="1"/>
          </p:cNvSpPr>
          <p:nvPr>
            <p:ph type="subTitle" idx="1"/>
          </p:nvPr>
        </p:nvSpPr>
        <p:spPr>
          <a:xfrm>
            <a:off x="2212848" y="3220754"/>
            <a:ext cx="621792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Tree>
    <p:extLst>
      <p:ext uri="{BB962C8B-B14F-4D97-AF65-F5344CB8AC3E}">
        <p14:creationId xmlns:p14="http://schemas.microsoft.com/office/powerpoint/2010/main" val="31490153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Empty">
    <p:spTree>
      <p:nvGrpSpPr>
        <p:cNvPr id="1" name=""/>
        <p:cNvGrpSpPr/>
        <p:nvPr/>
      </p:nvGrpSpPr>
      <p:grpSpPr>
        <a:xfrm>
          <a:off x="0" y="0"/>
          <a:ext cx="0" cy="0"/>
          <a:chOff x="0" y="0"/>
          <a:chExt cx="0" cy="0"/>
        </a:xfrm>
      </p:grpSpPr>
      <p:grpSp>
        <p:nvGrpSpPr>
          <p:cNvPr id="4" name="Group 3"/>
          <p:cNvGrpSpPr/>
          <p:nvPr userDrawn="1"/>
        </p:nvGrpSpPr>
        <p:grpSpPr>
          <a:xfrm>
            <a:off x="191072" y="226568"/>
            <a:ext cx="429572" cy="428369"/>
            <a:chOff x="-314395" y="287463"/>
            <a:chExt cx="680085" cy="678180"/>
          </a:xfrm>
          <a:solidFill>
            <a:schemeClr val="accent2"/>
          </a:solidFill>
        </p:grpSpPr>
        <p:sp>
          <p:nvSpPr>
            <p:cNvPr id="5" name="object 7"/>
            <p:cNvSpPr/>
            <p:nvPr/>
          </p:nvSpPr>
          <p:spPr>
            <a:xfrm>
              <a:off x="-314395" y="287463"/>
              <a:ext cx="680085" cy="678180"/>
            </a:xfrm>
            <a:custGeom>
              <a:avLst/>
              <a:gdLst/>
              <a:ahLst/>
              <a:cxnLst/>
              <a:rect l="l" t="t" r="r" b="b"/>
              <a:pathLst>
                <a:path w="680085" h="678180">
                  <a:moveTo>
                    <a:pt x="339852" y="0"/>
                  </a:moveTo>
                  <a:lnTo>
                    <a:pt x="284825" y="5079"/>
                  </a:lnTo>
                  <a:lnTo>
                    <a:pt x="232589" y="17779"/>
                  </a:lnTo>
                  <a:lnTo>
                    <a:pt x="183850" y="38100"/>
                  </a:lnTo>
                  <a:lnTo>
                    <a:pt x="139316" y="66039"/>
                  </a:lnTo>
                  <a:lnTo>
                    <a:pt x="99693" y="100329"/>
                  </a:lnTo>
                  <a:lnTo>
                    <a:pt x="65689" y="139700"/>
                  </a:lnTo>
                  <a:lnTo>
                    <a:pt x="38010" y="184150"/>
                  </a:lnTo>
                  <a:lnTo>
                    <a:pt x="17365" y="232409"/>
                  </a:lnTo>
                  <a:lnTo>
                    <a:pt x="4459" y="284480"/>
                  </a:lnTo>
                  <a:lnTo>
                    <a:pt x="0" y="339090"/>
                  </a:lnTo>
                  <a:lnTo>
                    <a:pt x="1129" y="367030"/>
                  </a:lnTo>
                  <a:lnTo>
                    <a:pt x="9900" y="421640"/>
                  </a:lnTo>
                  <a:lnTo>
                    <a:pt x="26764" y="472440"/>
                  </a:lnTo>
                  <a:lnTo>
                    <a:pt x="51015" y="518159"/>
                  </a:lnTo>
                  <a:lnTo>
                    <a:pt x="81944" y="561340"/>
                  </a:lnTo>
                  <a:lnTo>
                    <a:pt x="118846" y="596900"/>
                  </a:lnTo>
                  <a:lnTo>
                    <a:pt x="161013" y="628650"/>
                  </a:lnTo>
                  <a:lnTo>
                    <a:pt x="207738" y="652780"/>
                  </a:lnTo>
                  <a:lnTo>
                    <a:pt x="258314" y="669290"/>
                  </a:lnTo>
                  <a:lnTo>
                    <a:pt x="312034" y="678180"/>
                  </a:lnTo>
                  <a:lnTo>
                    <a:pt x="367669" y="678180"/>
                  </a:lnTo>
                  <a:lnTo>
                    <a:pt x="394878" y="674370"/>
                  </a:lnTo>
                  <a:lnTo>
                    <a:pt x="421389" y="669290"/>
                  </a:lnTo>
                  <a:lnTo>
                    <a:pt x="447114" y="661670"/>
                  </a:lnTo>
                  <a:lnTo>
                    <a:pt x="457765" y="657860"/>
                  </a:lnTo>
                  <a:lnTo>
                    <a:pt x="309825" y="657860"/>
                  </a:lnTo>
                  <a:lnTo>
                    <a:pt x="265706" y="650240"/>
                  </a:lnTo>
                  <a:lnTo>
                    <a:pt x="223827" y="637540"/>
                  </a:lnTo>
                  <a:lnTo>
                    <a:pt x="184620" y="618490"/>
                  </a:lnTo>
                  <a:lnTo>
                    <a:pt x="148516" y="595630"/>
                  </a:lnTo>
                  <a:lnTo>
                    <a:pt x="126385" y="576580"/>
                  </a:lnTo>
                  <a:lnTo>
                    <a:pt x="115949" y="567690"/>
                  </a:lnTo>
                  <a:lnTo>
                    <a:pt x="105954" y="556260"/>
                  </a:lnTo>
                  <a:lnTo>
                    <a:pt x="96415" y="546100"/>
                  </a:lnTo>
                  <a:lnTo>
                    <a:pt x="87349" y="534669"/>
                  </a:lnTo>
                  <a:lnTo>
                    <a:pt x="78772" y="523240"/>
                  </a:lnTo>
                  <a:lnTo>
                    <a:pt x="70700" y="511809"/>
                  </a:lnTo>
                  <a:lnTo>
                    <a:pt x="632301" y="511809"/>
                  </a:lnTo>
                  <a:lnTo>
                    <a:pt x="641693" y="495300"/>
                  </a:lnTo>
                  <a:lnTo>
                    <a:pt x="643567" y="491490"/>
                  </a:lnTo>
                  <a:lnTo>
                    <a:pt x="58293" y="491490"/>
                  </a:lnTo>
                  <a:lnTo>
                    <a:pt x="52673" y="481330"/>
                  </a:lnTo>
                  <a:lnTo>
                    <a:pt x="34323" y="434340"/>
                  </a:lnTo>
                  <a:lnTo>
                    <a:pt x="25166" y="396240"/>
                  </a:lnTo>
                  <a:lnTo>
                    <a:pt x="20248" y="358140"/>
                  </a:lnTo>
                  <a:lnTo>
                    <a:pt x="114109" y="350520"/>
                  </a:lnTo>
                  <a:lnTo>
                    <a:pt x="114109" y="347980"/>
                  </a:lnTo>
                  <a:lnTo>
                    <a:pt x="112864" y="345440"/>
                  </a:lnTo>
                  <a:lnTo>
                    <a:pt x="112864" y="339090"/>
                  </a:lnTo>
                  <a:lnTo>
                    <a:pt x="114109" y="335280"/>
                  </a:lnTo>
                  <a:lnTo>
                    <a:pt x="114109" y="331470"/>
                  </a:lnTo>
                  <a:lnTo>
                    <a:pt x="19850" y="331470"/>
                  </a:lnTo>
                  <a:lnTo>
                    <a:pt x="20726" y="317500"/>
                  </a:lnTo>
                  <a:lnTo>
                    <a:pt x="26230" y="279400"/>
                  </a:lnTo>
                  <a:lnTo>
                    <a:pt x="35953" y="241300"/>
                  </a:lnTo>
                  <a:lnTo>
                    <a:pt x="55263" y="195579"/>
                  </a:lnTo>
                  <a:lnTo>
                    <a:pt x="176123" y="187959"/>
                  </a:lnTo>
                  <a:lnTo>
                    <a:pt x="271640" y="187959"/>
                  </a:lnTo>
                  <a:lnTo>
                    <a:pt x="282147" y="180339"/>
                  </a:lnTo>
                  <a:lnTo>
                    <a:pt x="292887" y="172720"/>
                  </a:lnTo>
                  <a:lnTo>
                    <a:pt x="304088" y="167639"/>
                  </a:lnTo>
                  <a:lnTo>
                    <a:pt x="204660" y="166370"/>
                  </a:lnTo>
                  <a:lnTo>
                    <a:pt x="71945" y="166370"/>
                  </a:lnTo>
                  <a:lnTo>
                    <a:pt x="79626" y="154939"/>
                  </a:lnTo>
                  <a:lnTo>
                    <a:pt x="87776" y="144779"/>
                  </a:lnTo>
                  <a:lnTo>
                    <a:pt x="96382" y="133350"/>
                  </a:lnTo>
                  <a:lnTo>
                    <a:pt x="124798" y="104139"/>
                  </a:lnTo>
                  <a:lnTo>
                    <a:pt x="156814" y="78739"/>
                  </a:lnTo>
                  <a:lnTo>
                    <a:pt x="192053" y="57150"/>
                  </a:lnTo>
                  <a:lnTo>
                    <a:pt x="230140" y="40639"/>
                  </a:lnTo>
                  <a:lnTo>
                    <a:pt x="270696" y="29209"/>
                  </a:lnTo>
                  <a:lnTo>
                    <a:pt x="298919" y="24129"/>
                  </a:lnTo>
                  <a:lnTo>
                    <a:pt x="462646" y="24129"/>
                  </a:lnTo>
                  <a:lnTo>
                    <a:pt x="447114" y="17779"/>
                  </a:lnTo>
                  <a:lnTo>
                    <a:pt x="421389" y="10159"/>
                  </a:lnTo>
                  <a:lnTo>
                    <a:pt x="394878" y="5079"/>
                  </a:lnTo>
                  <a:lnTo>
                    <a:pt x="367669" y="1270"/>
                  </a:lnTo>
                  <a:lnTo>
                    <a:pt x="339852" y="0"/>
                  </a:lnTo>
                  <a:close/>
                </a:path>
                <a:path w="680085" h="678180">
                  <a:moveTo>
                    <a:pt x="209735" y="511809"/>
                  </a:moveTo>
                  <a:lnTo>
                    <a:pt x="187286" y="511809"/>
                  </a:lnTo>
                  <a:lnTo>
                    <a:pt x="192471" y="524510"/>
                  </a:lnTo>
                  <a:lnTo>
                    <a:pt x="210728" y="560069"/>
                  </a:lnTo>
                  <a:lnTo>
                    <a:pt x="232901" y="591820"/>
                  </a:lnTo>
                  <a:lnTo>
                    <a:pt x="258812" y="619760"/>
                  </a:lnTo>
                  <a:lnTo>
                    <a:pt x="298870" y="651510"/>
                  </a:lnTo>
                  <a:lnTo>
                    <a:pt x="309825" y="657860"/>
                  </a:lnTo>
                  <a:lnTo>
                    <a:pt x="370865" y="657860"/>
                  </a:lnTo>
                  <a:lnTo>
                    <a:pt x="381811" y="651510"/>
                  </a:lnTo>
                  <a:lnTo>
                    <a:pt x="390604" y="645160"/>
                  </a:lnTo>
                  <a:lnTo>
                    <a:pt x="349770" y="645160"/>
                  </a:lnTo>
                  <a:lnTo>
                    <a:pt x="349770" y="643890"/>
                  </a:lnTo>
                  <a:lnTo>
                    <a:pt x="328688" y="643890"/>
                  </a:lnTo>
                  <a:lnTo>
                    <a:pt x="317487" y="638810"/>
                  </a:lnTo>
                  <a:lnTo>
                    <a:pt x="276840" y="609600"/>
                  </a:lnTo>
                  <a:lnTo>
                    <a:pt x="259013" y="590550"/>
                  </a:lnTo>
                  <a:lnTo>
                    <a:pt x="250724" y="581660"/>
                  </a:lnTo>
                  <a:lnTo>
                    <a:pt x="228355" y="548640"/>
                  </a:lnTo>
                  <a:lnTo>
                    <a:pt x="215525" y="524510"/>
                  </a:lnTo>
                  <a:lnTo>
                    <a:pt x="209735" y="511809"/>
                  </a:lnTo>
                  <a:close/>
                </a:path>
                <a:path w="680085" h="678180">
                  <a:moveTo>
                    <a:pt x="632301" y="511809"/>
                  </a:moveTo>
                  <a:lnTo>
                    <a:pt x="609003" y="511809"/>
                  </a:lnTo>
                  <a:lnTo>
                    <a:pt x="600931" y="523240"/>
                  </a:lnTo>
                  <a:lnTo>
                    <a:pt x="592355" y="534669"/>
                  </a:lnTo>
                  <a:lnTo>
                    <a:pt x="583291" y="546100"/>
                  </a:lnTo>
                  <a:lnTo>
                    <a:pt x="573757" y="556260"/>
                  </a:lnTo>
                  <a:lnTo>
                    <a:pt x="563769" y="567690"/>
                  </a:lnTo>
                  <a:lnTo>
                    <a:pt x="553344" y="576580"/>
                  </a:lnTo>
                  <a:lnTo>
                    <a:pt x="542499" y="586740"/>
                  </a:lnTo>
                  <a:lnTo>
                    <a:pt x="531250" y="595630"/>
                  </a:lnTo>
                  <a:lnTo>
                    <a:pt x="495248" y="618490"/>
                  </a:lnTo>
                  <a:lnTo>
                    <a:pt x="456215" y="637540"/>
                  </a:lnTo>
                  <a:lnTo>
                    <a:pt x="400238" y="654050"/>
                  </a:lnTo>
                  <a:lnTo>
                    <a:pt x="385653" y="655320"/>
                  </a:lnTo>
                  <a:lnTo>
                    <a:pt x="370865" y="657860"/>
                  </a:lnTo>
                  <a:lnTo>
                    <a:pt x="457765" y="657860"/>
                  </a:lnTo>
                  <a:lnTo>
                    <a:pt x="471965" y="652780"/>
                  </a:lnTo>
                  <a:lnTo>
                    <a:pt x="518690" y="628650"/>
                  </a:lnTo>
                  <a:lnTo>
                    <a:pt x="560857" y="596900"/>
                  </a:lnTo>
                  <a:lnTo>
                    <a:pt x="597759" y="561340"/>
                  </a:lnTo>
                  <a:lnTo>
                    <a:pt x="628688" y="518159"/>
                  </a:lnTo>
                  <a:lnTo>
                    <a:pt x="632301" y="511809"/>
                  </a:lnTo>
                  <a:close/>
                </a:path>
                <a:path w="680085" h="678180">
                  <a:moveTo>
                    <a:pt x="493532" y="511809"/>
                  </a:moveTo>
                  <a:lnTo>
                    <a:pt x="471322" y="511809"/>
                  </a:lnTo>
                  <a:lnTo>
                    <a:pt x="465608" y="524510"/>
                  </a:lnTo>
                  <a:lnTo>
                    <a:pt x="459456" y="535940"/>
                  </a:lnTo>
                  <a:lnTo>
                    <a:pt x="452868" y="548640"/>
                  </a:lnTo>
                  <a:lnTo>
                    <a:pt x="445846" y="558800"/>
                  </a:lnTo>
                  <a:lnTo>
                    <a:pt x="438393" y="570230"/>
                  </a:lnTo>
                  <a:lnTo>
                    <a:pt x="413475" y="599440"/>
                  </a:lnTo>
                  <a:lnTo>
                    <a:pt x="374374" y="631190"/>
                  </a:lnTo>
                  <a:lnTo>
                    <a:pt x="349770" y="645160"/>
                  </a:lnTo>
                  <a:lnTo>
                    <a:pt x="390604" y="645160"/>
                  </a:lnTo>
                  <a:lnTo>
                    <a:pt x="392362" y="643890"/>
                  </a:lnTo>
                  <a:lnTo>
                    <a:pt x="402518" y="637540"/>
                  </a:lnTo>
                  <a:lnTo>
                    <a:pt x="412278" y="628650"/>
                  </a:lnTo>
                  <a:lnTo>
                    <a:pt x="447363" y="591820"/>
                  </a:lnTo>
                  <a:lnTo>
                    <a:pt x="469523" y="560069"/>
                  </a:lnTo>
                  <a:lnTo>
                    <a:pt x="488123" y="524510"/>
                  </a:lnTo>
                  <a:lnTo>
                    <a:pt x="493532" y="511809"/>
                  </a:lnTo>
                  <a:close/>
                </a:path>
                <a:path w="680085" h="678180">
                  <a:moveTo>
                    <a:pt x="349770" y="511809"/>
                  </a:moveTo>
                  <a:lnTo>
                    <a:pt x="328688" y="511809"/>
                  </a:lnTo>
                  <a:lnTo>
                    <a:pt x="328688" y="643890"/>
                  </a:lnTo>
                  <a:lnTo>
                    <a:pt x="349770" y="643890"/>
                  </a:lnTo>
                  <a:lnTo>
                    <a:pt x="349770" y="511809"/>
                  </a:lnTo>
                  <a:close/>
                </a:path>
                <a:path w="680085" h="678180">
                  <a:moveTo>
                    <a:pt x="170157" y="438150"/>
                  </a:moveTo>
                  <a:lnTo>
                    <a:pt x="170090" y="449580"/>
                  </a:lnTo>
                  <a:lnTo>
                    <a:pt x="171662" y="462280"/>
                  </a:lnTo>
                  <a:lnTo>
                    <a:pt x="174503" y="474980"/>
                  </a:lnTo>
                  <a:lnTo>
                    <a:pt x="178241" y="487680"/>
                  </a:lnTo>
                  <a:lnTo>
                    <a:pt x="58293" y="491490"/>
                  </a:lnTo>
                  <a:lnTo>
                    <a:pt x="200939" y="491490"/>
                  </a:lnTo>
                  <a:lnTo>
                    <a:pt x="197281" y="480059"/>
                  </a:lnTo>
                  <a:lnTo>
                    <a:pt x="194000" y="467359"/>
                  </a:lnTo>
                  <a:lnTo>
                    <a:pt x="190962" y="455930"/>
                  </a:lnTo>
                  <a:lnTo>
                    <a:pt x="179556" y="444500"/>
                  </a:lnTo>
                  <a:lnTo>
                    <a:pt x="170157" y="438150"/>
                  </a:lnTo>
                  <a:close/>
                </a:path>
                <a:path w="680085" h="678180">
                  <a:moveTo>
                    <a:pt x="349770" y="449580"/>
                  </a:moveTo>
                  <a:lnTo>
                    <a:pt x="328688" y="449580"/>
                  </a:lnTo>
                  <a:lnTo>
                    <a:pt x="328688" y="491490"/>
                  </a:lnTo>
                  <a:lnTo>
                    <a:pt x="349770" y="491490"/>
                  </a:lnTo>
                  <a:lnTo>
                    <a:pt x="349770" y="449580"/>
                  </a:lnTo>
                  <a:close/>
                </a:path>
                <a:path w="680085" h="678180">
                  <a:moveTo>
                    <a:pt x="517777" y="417830"/>
                  </a:moveTo>
                  <a:lnTo>
                    <a:pt x="508606" y="422909"/>
                  </a:lnTo>
                  <a:lnTo>
                    <a:pt x="497301" y="431800"/>
                  </a:lnTo>
                  <a:lnTo>
                    <a:pt x="486067" y="469900"/>
                  </a:lnTo>
                  <a:lnTo>
                    <a:pt x="482301" y="481330"/>
                  </a:lnTo>
                  <a:lnTo>
                    <a:pt x="349770" y="491490"/>
                  </a:lnTo>
                  <a:lnTo>
                    <a:pt x="501091" y="491490"/>
                  </a:lnTo>
                  <a:lnTo>
                    <a:pt x="513644" y="443230"/>
                  </a:lnTo>
                  <a:lnTo>
                    <a:pt x="515841" y="430530"/>
                  </a:lnTo>
                  <a:lnTo>
                    <a:pt x="517777" y="417830"/>
                  </a:lnTo>
                  <a:close/>
                </a:path>
                <a:path w="680085" h="678180">
                  <a:moveTo>
                    <a:pt x="643468" y="187959"/>
                  </a:moveTo>
                  <a:lnTo>
                    <a:pt x="618921" y="187959"/>
                  </a:lnTo>
                  <a:lnTo>
                    <a:pt x="624758" y="198120"/>
                  </a:lnTo>
                  <a:lnTo>
                    <a:pt x="630198" y="209550"/>
                  </a:lnTo>
                  <a:lnTo>
                    <a:pt x="643948" y="245109"/>
                  </a:lnTo>
                  <a:lnTo>
                    <a:pt x="655601" y="294640"/>
                  </a:lnTo>
                  <a:lnTo>
                    <a:pt x="658233" y="321309"/>
                  </a:lnTo>
                  <a:lnTo>
                    <a:pt x="543267" y="331470"/>
                  </a:lnTo>
                  <a:lnTo>
                    <a:pt x="543267" y="335280"/>
                  </a:lnTo>
                  <a:lnTo>
                    <a:pt x="544512" y="339090"/>
                  </a:lnTo>
                  <a:lnTo>
                    <a:pt x="544512" y="350520"/>
                  </a:lnTo>
                  <a:lnTo>
                    <a:pt x="658622" y="350520"/>
                  </a:lnTo>
                  <a:lnTo>
                    <a:pt x="655168" y="389890"/>
                  </a:lnTo>
                  <a:lnTo>
                    <a:pt x="646927" y="427990"/>
                  </a:lnTo>
                  <a:lnTo>
                    <a:pt x="628945" y="474980"/>
                  </a:lnTo>
                  <a:lnTo>
                    <a:pt x="620166" y="491490"/>
                  </a:lnTo>
                  <a:lnTo>
                    <a:pt x="643567" y="491490"/>
                  </a:lnTo>
                  <a:lnTo>
                    <a:pt x="662338" y="447040"/>
                  </a:lnTo>
                  <a:lnTo>
                    <a:pt x="675244" y="394970"/>
                  </a:lnTo>
                  <a:lnTo>
                    <a:pt x="679704" y="339090"/>
                  </a:lnTo>
                  <a:lnTo>
                    <a:pt x="678574" y="312420"/>
                  </a:lnTo>
                  <a:lnTo>
                    <a:pt x="675244" y="284480"/>
                  </a:lnTo>
                  <a:lnTo>
                    <a:pt x="669803" y="257809"/>
                  </a:lnTo>
                  <a:lnTo>
                    <a:pt x="662338" y="232409"/>
                  </a:lnTo>
                  <a:lnTo>
                    <a:pt x="652939" y="208279"/>
                  </a:lnTo>
                  <a:lnTo>
                    <a:pt x="643468" y="187959"/>
                  </a:lnTo>
                  <a:close/>
                </a:path>
                <a:path w="680085" h="678180">
                  <a:moveTo>
                    <a:pt x="395258" y="31750"/>
                  </a:moveTo>
                  <a:lnTo>
                    <a:pt x="349770" y="31750"/>
                  </a:lnTo>
                  <a:lnTo>
                    <a:pt x="361604" y="36829"/>
                  </a:lnTo>
                  <a:lnTo>
                    <a:pt x="372975" y="43179"/>
                  </a:lnTo>
                  <a:lnTo>
                    <a:pt x="413783" y="72389"/>
                  </a:lnTo>
                  <a:lnTo>
                    <a:pt x="439409" y="101600"/>
                  </a:lnTo>
                  <a:lnTo>
                    <a:pt x="460694" y="134620"/>
                  </a:lnTo>
                  <a:lnTo>
                    <a:pt x="472438" y="160020"/>
                  </a:lnTo>
                  <a:lnTo>
                    <a:pt x="419227" y="166370"/>
                  </a:lnTo>
                  <a:lnTo>
                    <a:pt x="430796" y="171450"/>
                  </a:lnTo>
                  <a:lnTo>
                    <a:pt x="441595" y="179070"/>
                  </a:lnTo>
                  <a:lnTo>
                    <a:pt x="451623" y="186689"/>
                  </a:lnTo>
                  <a:lnTo>
                    <a:pt x="482485" y="187959"/>
                  </a:lnTo>
                  <a:lnTo>
                    <a:pt x="486132" y="199389"/>
                  </a:lnTo>
                  <a:lnTo>
                    <a:pt x="489247" y="210820"/>
                  </a:lnTo>
                  <a:lnTo>
                    <a:pt x="491975" y="223520"/>
                  </a:lnTo>
                  <a:lnTo>
                    <a:pt x="494458" y="236220"/>
                  </a:lnTo>
                  <a:lnTo>
                    <a:pt x="497370" y="248920"/>
                  </a:lnTo>
                  <a:lnTo>
                    <a:pt x="499859" y="254000"/>
                  </a:lnTo>
                  <a:lnTo>
                    <a:pt x="501091" y="257809"/>
                  </a:lnTo>
                  <a:lnTo>
                    <a:pt x="510559" y="266700"/>
                  </a:lnTo>
                  <a:lnTo>
                    <a:pt x="519191" y="275590"/>
                  </a:lnTo>
                  <a:lnTo>
                    <a:pt x="518561" y="262889"/>
                  </a:lnTo>
                  <a:lnTo>
                    <a:pt x="517322" y="250189"/>
                  </a:lnTo>
                  <a:lnTo>
                    <a:pt x="510467" y="212089"/>
                  </a:lnTo>
                  <a:lnTo>
                    <a:pt x="503798" y="187959"/>
                  </a:lnTo>
                  <a:lnTo>
                    <a:pt x="643468" y="187959"/>
                  </a:lnTo>
                  <a:lnTo>
                    <a:pt x="641693" y="184150"/>
                  </a:lnTo>
                  <a:lnTo>
                    <a:pt x="631578" y="166370"/>
                  </a:lnTo>
                  <a:lnTo>
                    <a:pt x="497370" y="166370"/>
                  </a:lnTo>
                  <a:lnTo>
                    <a:pt x="492255" y="153670"/>
                  </a:lnTo>
                  <a:lnTo>
                    <a:pt x="474336" y="116839"/>
                  </a:lnTo>
                  <a:lnTo>
                    <a:pt x="460242" y="95250"/>
                  </a:lnTo>
                  <a:lnTo>
                    <a:pt x="452552" y="83820"/>
                  </a:lnTo>
                  <a:lnTo>
                    <a:pt x="444432" y="74929"/>
                  </a:lnTo>
                  <a:lnTo>
                    <a:pt x="435883" y="64770"/>
                  </a:lnTo>
                  <a:lnTo>
                    <a:pt x="426905" y="57150"/>
                  </a:lnTo>
                  <a:lnTo>
                    <a:pt x="417498" y="48259"/>
                  </a:lnTo>
                  <a:lnTo>
                    <a:pt x="407662" y="40639"/>
                  </a:lnTo>
                  <a:lnTo>
                    <a:pt x="397397" y="33020"/>
                  </a:lnTo>
                  <a:lnTo>
                    <a:pt x="395258" y="31750"/>
                  </a:lnTo>
                  <a:close/>
                </a:path>
                <a:path w="680085" h="678180">
                  <a:moveTo>
                    <a:pt x="271640" y="187959"/>
                  </a:moveTo>
                  <a:lnTo>
                    <a:pt x="176123" y="187959"/>
                  </a:lnTo>
                  <a:lnTo>
                    <a:pt x="172801" y="199389"/>
                  </a:lnTo>
                  <a:lnTo>
                    <a:pt x="169735" y="210820"/>
                  </a:lnTo>
                  <a:lnTo>
                    <a:pt x="166923" y="223520"/>
                  </a:lnTo>
                  <a:lnTo>
                    <a:pt x="164367" y="236220"/>
                  </a:lnTo>
                  <a:lnTo>
                    <a:pt x="162068" y="248920"/>
                  </a:lnTo>
                  <a:lnTo>
                    <a:pt x="168681" y="250189"/>
                  </a:lnTo>
                  <a:lnTo>
                    <a:pt x="176123" y="246379"/>
                  </a:lnTo>
                  <a:lnTo>
                    <a:pt x="184810" y="242570"/>
                  </a:lnTo>
                  <a:lnTo>
                    <a:pt x="186808" y="229870"/>
                  </a:lnTo>
                  <a:lnTo>
                    <a:pt x="189457" y="217170"/>
                  </a:lnTo>
                  <a:lnTo>
                    <a:pt x="192675" y="205739"/>
                  </a:lnTo>
                  <a:lnTo>
                    <a:pt x="196380" y="193039"/>
                  </a:lnTo>
                  <a:lnTo>
                    <a:pt x="271640" y="187959"/>
                  </a:lnTo>
                  <a:close/>
                </a:path>
                <a:path w="680085" h="678180">
                  <a:moveTo>
                    <a:pt x="462646" y="24129"/>
                  </a:moveTo>
                  <a:lnTo>
                    <a:pt x="298919" y="24129"/>
                  </a:lnTo>
                  <a:lnTo>
                    <a:pt x="288070" y="30479"/>
                  </a:lnTo>
                  <a:lnTo>
                    <a:pt x="277615" y="38100"/>
                  </a:lnTo>
                  <a:lnTo>
                    <a:pt x="267560" y="44450"/>
                  </a:lnTo>
                  <a:lnTo>
                    <a:pt x="257911" y="53339"/>
                  </a:lnTo>
                  <a:lnTo>
                    <a:pt x="248671" y="60959"/>
                  </a:lnTo>
                  <a:lnTo>
                    <a:pt x="239846" y="69850"/>
                  </a:lnTo>
                  <a:lnTo>
                    <a:pt x="215908" y="100329"/>
                  </a:lnTo>
                  <a:lnTo>
                    <a:pt x="195879" y="134620"/>
                  </a:lnTo>
                  <a:lnTo>
                    <a:pt x="184763" y="160020"/>
                  </a:lnTo>
                  <a:lnTo>
                    <a:pt x="71945" y="166370"/>
                  </a:lnTo>
                  <a:lnTo>
                    <a:pt x="204660" y="166370"/>
                  </a:lnTo>
                  <a:lnTo>
                    <a:pt x="210288" y="153670"/>
                  </a:lnTo>
                  <a:lnTo>
                    <a:pt x="216348" y="140970"/>
                  </a:lnTo>
                  <a:lnTo>
                    <a:pt x="222843" y="128270"/>
                  </a:lnTo>
                  <a:lnTo>
                    <a:pt x="229775" y="118109"/>
                  </a:lnTo>
                  <a:lnTo>
                    <a:pt x="237146" y="106679"/>
                  </a:lnTo>
                  <a:lnTo>
                    <a:pt x="261917" y="77470"/>
                  </a:lnTo>
                  <a:lnTo>
                    <a:pt x="301239" y="45720"/>
                  </a:lnTo>
                  <a:lnTo>
                    <a:pt x="323640" y="34289"/>
                  </a:lnTo>
                  <a:lnTo>
                    <a:pt x="349770" y="34289"/>
                  </a:lnTo>
                  <a:lnTo>
                    <a:pt x="349770" y="31750"/>
                  </a:lnTo>
                  <a:lnTo>
                    <a:pt x="395258" y="31750"/>
                  </a:lnTo>
                  <a:lnTo>
                    <a:pt x="386703" y="26670"/>
                  </a:lnTo>
                  <a:lnTo>
                    <a:pt x="468859" y="26670"/>
                  </a:lnTo>
                  <a:lnTo>
                    <a:pt x="462646" y="24129"/>
                  </a:lnTo>
                  <a:close/>
                </a:path>
                <a:path w="680085" h="678180">
                  <a:moveTo>
                    <a:pt x="468859" y="26670"/>
                  </a:moveTo>
                  <a:lnTo>
                    <a:pt x="386703" y="26670"/>
                  </a:lnTo>
                  <a:lnTo>
                    <a:pt x="426412" y="34289"/>
                  </a:lnTo>
                  <a:lnTo>
                    <a:pt x="439331" y="38100"/>
                  </a:lnTo>
                  <a:lnTo>
                    <a:pt x="452060" y="43179"/>
                  </a:lnTo>
                  <a:lnTo>
                    <a:pt x="464582" y="46989"/>
                  </a:lnTo>
                  <a:lnTo>
                    <a:pt x="476877" y="53339"/>
                  </a:lnTo>
                  <a:lnTo>
                    <a:pt x="488928" y="58420"/>
                  </a:lnTo>
                  <a:lnTo>
                    <a:pt x="500716" y="66039"/>
                  </a:lnTo>
                  <a:lnTo>
                    <a:pt x="512222" y="72389"/>
                  </a:lnTo>
                  <a:lnTo>
                    <a:pt x="544869" y="96520"/>
                  </a:lnTo>
                  <a:lnTo>
                    <a:pt x="574320" y="124459"/>
                  </a:lnTo>
                  <a:lnTo>
                    <a:pt x="600078" y="154939"/>
                  </a:lnTo>
                  <a:lnTo>
                    <a:pt x="607758" y="166370"/>
                  </a:lnTo>
                  <a:lnTo>
                    <a:pt x="631578" y="166370"/>
                  </a:lnTo>
                  <a:lnTo>
                    <a:pt x="597759" y="119379"/>
                  </a:lnTo>
                  <a:lnTo>
                    <a:pt x="560857" y="82550"/>
                  </a:lnTo>
                  <a:lnTo>
                    <a:pt x="518690" y="52070"/>
                  </a:lnTo>
                  <a:lnTo>
                    <a:pt x="471965" y="27939"/>
                  </a:lnTo>
                  <a:lnTo>
                    <a:pt x="468859" y="26670"/>
                  </a:lnTo>
                  <a:close/>
                </a:path>
                <a:path w="680085" h="678180">
                  <a:moveTo>
                    <a:pt x="349770" y="34289"/>
                  </a:moveTo>
                  <a:lnTo>
                    <a:pt x="323640" y="34289"/>
                  </a:lnTo>
                  <a:lnTo>
                    <a:pt x="328688" y="158750"/>
                  </a:lnTo>
                  <a:lnTo>
                    <a:pt x="336130" y="157479"/>
                  </a:lnTo>
                  <a:lnTo>
                    <a:pt x="342328" y="156209"/>
                  </a:lnTo>
                  <a:lnTo>
                    <a:pt x="349770" y="154939"/>
                  </a:lnTo>
                  <a:lnTo>
                    <a:pt x="349770" y="34289"/>
                  </a:lnTo>
                  <a:close/>
                </a:path>
              </a:pathLst>
            </a:custGeom>
            <a:grpFill/>
          </p:spPr>
          <p:txBody>
            <a:bodyPr wrap="square" lIns="0" tIns="0" rIns="0" bIns="0" rtlCol="0"/>
            <a:lstStyle/>
            <a:p>
              <a:endParaRPr dirty="0">
                <a:solidFill>
                  <a:schemeClr val="bg2"/>
                </a:solidFill>
                <a:latin typeface="EYInterstate Light" panose="02000506000000020004" pitchFamily="2" charset="0"/>
              </a:endParaRPr>
            </a:p>
          </p:txBody>
        </p:sp>
        <p:sp>
          <p:nvSpPr>
            <p:cNvPr id="6" name="object 8"/>
            <p:cNvSpPr/>
            <p:nvPr/>
          </p:nvSpPr>
          <p:spPr>
            <a:xfrm>
              <a:off x="-179795" y="461197"/>
              <a:ext cx="387985" cy="254635"/>
            </a:xfrm>
            <a:custGeom>
              <a:avLst/>
              <a:gdLst/>
              <a:ahLst/>
              <a:cxnLst/>
              <a:rect l="l" t="t" r="r" b="b"/>
              <a:pathLst>
                <a:path w="387984" h="254635">
                  <a:moveTo>
                    <a:pt x="228141" y="0"/>
                  </a:moveTo>
                  <a:lnTo>
                    <a:pt x="187086" y="7067"/>
                  </a:lnTo>
                  <a:lnTo>
                    <a:pt x="151781" y="26540"/>
                  </a:lnTo>
                  <a:lnTo>
                    <a:pt x="124601" y="55820"/>
                  </a:lnTo>
                  <a:lnTo>
                    <a:pt x="112169" y="79505"/>
                  </a:lnTo>
                  <a:lnTo>
                    <a:pt x="99252" y="82747"/>
                  </a:lnTo>
                  <a:lnTo>
                    <a:pt x="58138" y="87476"/>
                  </a:lnTo>
                  <a:lnTo>
                    <a:pt x="23079" y="109597"/>
                  </a:lnTo>
                  <a:lnTo>
                    <a:pt x="2682" y="145061"/>
                  </a:lnTo>
                  <a:lnTo>
                    <a:pt x="0" y="158917"/>
                  </a:lnTo>
                  <a:lnTo>
                    <a:pt x="965" y="175329"/>
                  </a:lnTo>
                  <a:lnTo>
                    <a:pt x="15773" y="216767"/>
                  </a:lnTo>
                  <a:lnTo>
                    <a:pt x="44780" y="244159"/>
                  </a:lnTo>
                  <a:lnTo>
                    <a:pt x="83262" y="254489"/>
                  </a:lnTo>
                  <a:lnTo>
                    <a:pt x="302738" y="254504"/>
                  </a:lnTo>
                  <a:lnTo>
                    <a:pt x="317163" y="253282"/>
                  </a:lnTo>
                  <a:lnTo>
                    <a:pt x="355001" y="236508"/>
                  </a:lnTo>
                  <a:lnTo>
                    <a:pt x="380409" y="204154"/>
                  </a:lnTo>
                  <a:lnTo>
                    <a:pt x="387731" y="176521"/>
                  </a:lnTo>
                  <a:lnTo>
                    <a:pt x="386961" y="160845"/>
                  </a:lnTo>
                  <a:lnTo>
                    <a:pt x="374416" y="122624"/>
                  </a:lnTo>
                  <a:lnTo>
                    <a:pt x="347289" y="95132"/>
                  </a:lnTo>
                  <a:lnTo>
                    <a:pt x="343486" y="81908"/>
                  </a:lnTo>
                  <a:lnTo>
                    <a:pt x="324039" y="46524"/>
                  </a:lnTo>
                  <a:lnTo>
                    <a:pt x="294314" y="19529"/>
                  </a:lnTo>
                  <a:lnTo>
                    <a:pt x="256597" y="3434"/>
                  </a:lnTo>
                  <a:lnTo>
                    <a:pt x="242643" y="925"/>
                  </a:lnTo>
                  <a:lnTo>
                    <a:pt x="228141" y="0"/>
                  </a:lnTo>
                  <a:close/>
                </a:path>
              </a:pathLst>
            </a:custGeom>
            <a:grpFill/>
          </p:spPr>
          <p:txBody>
            <a:bodyPr wrap="square" lIns="0" tIns="0" rIns="0" bIns="0" rtlCol="0"/>
            <a:lstStyle/>
            <a:p>
              <a:endParaRPr dirty="0">
                <a:solidFill>
                  <a:schemeClr val="bg2"/>
                </a:solidFill>
                <a:latin typeface="EYInterstate Light" panose="02000506000000020004" pitchFamily="2" charset="0"/>
              </a:endParaRPr>
            </a:p>
          </p:txBody>
        </p:sp>
      </p:grpSp>
      <p:sp>
        <p:nvSpPr>
          <p:cNvPr id="7" name="Title 1"/>
          <p:cNvSpPr>
            <a:spLocks noGrp="1"/>
          </p:cNvSpPr>
          <p:nvPr>
            <p:ph type="title" hasCustomPrompt="1"/>
          </p:nvPr>
        </p:nvSpPr>
        <p:spPr>
          <a:xfrm>
            <a:off x="800100" y="264668"/>
            <a:ext cx="8229600" cy="860400"/>
          </a:xfrm>
          <a:ln>
            <a:noFill/>
          </a:ln>
        </p:spPr>
        <p:txBody>
          <a:bodyPr/>
          <a:lstStyle>
            <a:lvl1pPr>
              <a:defRPr baseline="0">
                <a:solidFill>
                  <a:schemeClr val="bg2"/>
                </a:solidFill>
              </a:defRPr>
            </a:lvl1pPr>
          </a:lstStyle>
          <a:p>
            <a:r>
              <a:rPr lang="en-IN" dirty="0">
                <a:solidFill>
                  <a:schemeClr val="bg2"/>
                </a:solidFill>
                <a:latin typeface="EYInterstate Light" panose="02000506000000020004" pitchFamily="2" charset="0"/>
              </a:rPr>
              <a:t>Current assumptions</a:t>
            </a:r>
            <a:r>
              <a:rPr lang="en-US" dirty="0"/>
              <a:t> </a:t>
            </a:r>
            <a:endParaRPr lang="en-GB" dirty="0"/>
          </a:p>
        </p:txBody>
      </p:sp>
    </p:spTree>
    <p:extLst>
      <p:ext uri="{BB962C8B-B14F-4D97-AF65-F5344CB8AC3E}">
        <p14:creationId xmlns:p14="http://schemas.microsoft.com/office/powerpoint/2010/main" val="9966503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a:xfrm>
            <a:off x="2588400" y="6526710"/>
            <a:ext cx="3434400" cy="201600"/>
          </a:xfrm>
          <a:prstGeom prst="rect">
            <a:avLst/>
          </a:prstGeom>
        </p:spPr>
        <p:txBody>
          <a:bodyPr/>
          <a:lstStyle/>
          <a:p>
            <a:r>
              <a:rPr lang="en-GB" dirty="0">
                <a:solidFill>
                  <a:srgbClr val="808080"/>
                </a:solidFill>
              </a:rPr>
              <a:t>Presentation title</a:t>
            </a:r>
          </a:p>
        </p:txBody>
      </p:sp>
    </p:spTree>
    <p:extLst>
      <p:ext uri="{BB962C8B-B14F-4D97-AF65-F5344CB8AC3E}">
        <p14:creationId xmlns:p14="http://schemas.microsoft.com/office/powerpoint/2010/main" val="16299750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GB" dirty="0"/>
          </a:p>
        </p:txBody>
      </p:sp>
      <p:sp>
        <p:nvSpPr>
          <p:cNvPr id="5" name="Footer Placeholder 4"/>
          <p:cNvSpPr>
            <a:spLocks noGrp="1"/>
          </p:cNvSpPr>
          <p:nvPr>
            <p:ph type="ftr" sz="quarter" idx="11"/>
          </p:nvPr>
        </p:nvSpPr>
        <p:spPr>
          <a:xfrm>
            <a:off x="2588400" y="6526710"/>
            <a:ext cx="3434400" cy="201600"/>
          </a:xfrm>
          <a:prstGeom prst="rect">
            <a:avLst/>
          </a:prstGeom>
        </p:spPr>
        <p:txBody>
          <a:bodyPr/>
          <a:lstStyle/>
          <a:p>
            <a:r>
              <a:rPr lang="en-GB" dirty="0">
                <a:solidFill>
                  <a:srgbClr val="808080"/>
                </a:solidFill>
              </a:rPr>
              <a:t>Presentation title</a:t>
            </a:r>
          </a:p>
        </p:txBody>
      </p:sp>
    </p:spTree>
    <p:extLst>
      <p:ext uri="{BB962C8B-B14F-4D97-AF65-F5344CB8AC3E}">
        <p14:creationId xmlns:p14="http://schemas.microsoft.com/office/powerpoint/2010/main" val="653452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1425598"/>
            <a:ext cx="8229600" cy="4698977"/>
          </a:xfrm>
          <a:prstGeom prst="rect">
            <a:avLst/>
          </a:prstGeo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4" name="Date Placeholder 3"/>
          <p:cNvSpPr>
            <a:spLocks noGrp="1"/>
          </p:cNvSpPr>
          <p:nvPr>
            <p:ph type="dt" sz="half" idx="10"/>
          </p:nvPr>
        </p:nvSpPr>
        <p:spPr/>
        <p:txBody>
          <a:bodyPr/>
          <a:lstStyle/>
          <a:p>
            <a:r>
              <a:rPr lang="en-US" dirty="0">
                <a:solidFill>
                  <a:srgbClr val="646464"/>
                </a:solidFill>
              </a:rPr>
              <a:t>1 January 2014</a:t>
            </a:r>
          </a:p>
        </p:txBody>
      </p:sp>
      <p:sp>
        <p:nvSpPr>
          <p:cNvPr id="5" name="Footer Placeholder 4"/>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3838852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GB" dirty="0"/>
          </a:p>
        </p:txBody>
      </p:sp>
      <p:sp>
        <p:nvSpPr>
          <p:cNvPr id="6" name="Footer Placeholder 5"/>
          <p:cNvSpPr>
            <a:spLocks noGrp="1"/>
          </p:cNvSpPr>
          <p:nvPr>
            <p:ph type="ftr" sz="quarter" idx="11"/>
          </p:nvPr>
        </p:nvSpPr>
        <p:spPr>
          <a:xfrm>
            <a:off x="2588400" y="6413445"/>
            <a:ext cx="3434400" cy="201600"/>
          </a:xfrm>
          <a:prstGeom prst="rect">
            <a:avLst/>
          </a:prstGeom>
        </p:spPr>
        <p:txBody>
          <a:bodyPr/>
          <a:lstStyle/>
          <a:p>
            <a:r>
              <a:rPr lang="en-GB" dirty="0">
                <a:solidFill>
                  <a:srgbClr val="808080"/>
                </a:solidFill>
              </a:rPr>
              <a:t>Presentation title</a:t>
            </a:r>
          </a:p>
        </p:txBody>
      </p:sp>
    </p:spTree>
    <p:extLst>
      <p:ext uri="{BB962C8B-B14F-4D97-AF65-F5344CB8AC3E}">
        <p14:creationId xmlns:p14="http://schemas.microsoft.com/office/powerpoint/2010/main" val="38063564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GB" dirty="0"/>
          </a:p>
        </p:txBody>
      </p:sp>
      <p:sp>
        <p:nvSpPr>
          <p:cNvPr id="6" name="Footer Placeholder 5"/>
          <p:cNvSpPr>
            <a:spLocks noGrp="1"/>
          </p:cNvSpPr>
          <p:nvPr>
            <p:ph type="ftr" sz="quarter" idx="11"/>
          </p:nvPr>
        </p:nvSpPr>
        <p:spPr>
          <a:xfrm>
            <a:off x="2588400" y="6526710"/>
            <a:ext cx="3434400" cy="201600"/>
          </a:xfrm>
          <a:prstGeom prst="rect">
            <a:avLst/>
          </a:prstGeom>
        </p:spPr>
        <p:txBody>
          <a:bodyPr/>
          <a:lstStyle/>
          <a:p>
            <a:r>
              <a:rPr lang="en-GB" dirty="0">
                <a:solidFill>
                  <a:srgbClr val="808080"/>
                </a:solidFill>
              </a:rPr>
              <a:t>Presentation title</a:t>
            </a:r>
          </a:p>
        </p:txBody>
      </p:sp>
    </p:spTree>
    <p:extLst>
      <p:ext uri="{BB962C8B-B14F-4D97-AF65-F5344CB8AC3E}">
        <p14:creationId xmlns:p14="http://schemas.microsoft.com/office/powerpoint/2010/main" val="1877093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a:xfrm>
            <a:off x="2588400" y="6526710"/>
            <a:ext cx="3434400" cy="201600"/>
          </a:xfrm>
          <a:prstGeom prst="rect">
            <a:avLst/>
          </a:prstGeom>
        </p:spPr>
        <p:txBody>
          <a:bodyPr/>
          <a:lstStyle/>
          <a:p>
            <a:r>
              <a:rPr lang="en-US" dirty="0">
                <a:solidFill>
                  <a:srgbClr val="808080"/>
                </a:solidFill>
              </a:rPr>
              <a:t>Presentation title</a:t>
            </a:r>
          </a:p>
        </p:txBody>
      </p:sp>
      <p:sp>
        <p:nvSpPr>
          <p:cNvPr id="3" name="Text Placeholder 2"/>
          <p:cNvSpPr>
            <a:spLocks noGrp="1"/>
          </p:cNvSpPr>
          <p:nvPr>
            <p:ph type="body" sz="quarter" idx="11"/>
          </p:nvPr>
        </p:nvSpPr>
        <p:spPr>
          <a:xfrm>
            <a:off x="455614" y="1025525"/>
            <a:ext cx="8229600" cy="1643063"/>
          </a:xfrm>
        </p:spPr>
        <p:txBody>
          <a:bodyPr/>
          <a:lstStyle>
            <a:lvl1pPr marL="0" indent="0" algn="l">
              <a:lnSpc>
                <a:spcPct val="85000"/>
              </a:lnSpc>
              <a:spcBef>
                <a:spcPts val="0"/>
              </a:spcBef>
              <a:buNone/>
              <a:defRPr sz="5000" b="1">
                <a:solidFill>
                  <a:schemeClr val="bg2"/>
                </a:solidFill>
                <a:latin typeface="EYInterstate Light" pitchFamily="2"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Tree>
    <p:extLst>
      <p:ext uri="{BB962C8B-B14F-4D97-AF65-F5344CB8AC3E}">
        <p14:creationId xmlns:p14="http://schemas.microsoft.com/office/powerpoint/2010/main" val="711845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a:xfrm>
            <a:off x="2588400" y="6526710"/>
            <a:ext cx="3434400" cy="201600"/>
          </a:xfrm>
          <a:prstGeom prst="rect">
            <a:avLst/>
          </a:prstGeom>
        </p:spPr>
        <p:txBody>
          <a:bodyPr/>
          <a:lstStyle/>
          <a:p>
            <a:r>
              <a:rPr lang="en-US" dirty="0">
                <a:solidFill>
                  <a:srgbClr val="808080"/>
                </a:solidFill>
              </a:rPr>
              <a:t>Presentation title</a:t>
            </a:r>
          </a:p>
        </p:txBody>
      </p:sp>
      <p:sp>
        <p:nvSpPr>
          <p:cNvPr id="3077" name="Freeform 5"/>
          <p:cNvSpPr>
            <a:spLocks/>
          </p:cNvSpPr>
          <p:nvPr userDrawn="1"/>
        </p:nvSpPr>
        <p:spPr bwMode="gray">
          <a:xfrm>
            <a:off x="457200" y="1039813"/>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latin typeface="EYInterstate Light" pitchFamily="2" charset="0"/>
            </a:endParaRPr>
          </a:p>
        </p:txBody>
      </p:sp>
    </p:spTree>
    <p:extLst>
      <p:ext uri="{BB962C8B-B14F-4D97-AF65-F5344CB8AC3E}">
        <p14:creationId xmlns:p14="http://schemas.microsoft.com/office/powerpoint/2010/main" val="38865841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a:xfrm>
            <a:off x="2588400" y="6526710"/>
            <a:ext cx="3434400" cy="201600"/>
          </a:xfrm>
          <a:prstGeom prst="rect">
            <a:avLst/>
          </a:prstGeom>
        </p:spPr>
        <p:txBody>
          <a:bodyPr/>
          <a:lstStyle/>
          <a:p>
            <a:r>
              <a:rPr lang="en-US" dirty="0">
                <a:solidFill>
                  <a:srgbClr val="808080"/>
                </a:solidFill>
              </a:rPr>
              <a:t>Presentation title</a:t>
            </a:r>
          </a:p>
        </p:txBody>
      </p:sp>
      <p:sp>
        <p:nvSpPr>
          <p:cNvPr id="4101" name="Freeform 5"/>
          <p:cNvSpPr>
            <a:spLocks/>
          </p:cNvSpPr>
          <p:nvPr userDrawn="1"/>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latin typeface="EYInterstate Light" pitchFamily="2" charset="0"/>
            </a:endParaRPr>
          </a:p>
        </p:txBody>
      </p:sp>
    </p:spTree>
    <p:extLst>
      <p:ext uri="{BB962C8B-B14F-4D97-AF65-F5344CB8AC3E}">
        <p14:creationId xmlns:p14="http://schemas.microsoft.com/office/powerpoint/2010/main" val="18442529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a:xfrm>
            <a:off x="2588400" y="6526710"/>
            <a:ext cx="3434400" cy="201600"/>
          </a:xfrm>
          <a:prstGeom prst="rect">
            <a:avLst/>
          </a:prstGeom>
        </p:spPr>
        <p:txBody>
          <a:bodyPr/>
          <a:lstStyle/>
          <a:p>
            <a:r>
              <a:rPr lang="en-US" dirty="0">
                <a:solidFill>
                  <a:srgbClr val="808080"/>
                </a:solidFill>
              </a:rPr>
              <a:t>Presentation title</a:t>
            </a:r>
          </a:p>
        </p:txBody>
      </p:sp>
      <p:pic>
        <p:nvPicPr>
          <p:cNvPr id="6" name="Picture 2"/>
          <p:cNvPicPr>
            <a:picLocks noChangeAspect="1" noChangeArrowheads="1"/>
          </p:cNvPicPr>
          <p:nvPr userDrawn="1"/>
        </p:nvPicPr>
        <p:blipFill>
          <a:blip r:embed="rId2" cstate="email"/>
          <a:srcRect/>
          <a:stretch>
            <a:fillRect/>
          </a:stretch>
        </p:blipFill>
        <p:spPr bwMode="auto">
          <a:xfrm>
            <a:off x="457200" y="1044000"/>
            <a:ext cx="8225549" cy="5184000"/>
          </a:xfrm>
          <a:prstGeom prst="rect">
            <a:avLst/>
          </a:prstGeom>
          <a:noFill/>
          <a:ln w="9525">
            <a:noFill/>
            <a:miter lim="800000"/>
            <a:headEnd/>
            <a:tailEnd/>
          </a:ln>
          <a:effectLst/>
        </p:spPr>
      </p:pic>
    </p:spTree>
    <p:extLst>
      <p:ext uri="{BB962C8B-B14F-4D97-AF65-F5344CB8AC3E}">
        <p14:creationId xmlns:p14="http://schemas.microsoft.com/office/powerpoint/2010/main" val="27273587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a:xfrm>
            <a:off x="2588400" y="6526710"/>
            <a:ext cx="3434400" cy="201600"/>
          </a:xfrm>
          <a:prstGeom prst="rect">
            <a:avLst/>
          </a:prstGeom>
        </p:spPr>
        <p:txBody>
          <a:bodyPr/>
          <a:lstStyle/>
          <a:p>
            <a:r>
              <a:rPr lang="en-US" dirty="0">
                <a:solidFill>
                  <a:srgbClr val="808080"/>
                </a:solidFill>
              </a:rPr>
              <a:t>Presentation title</a:t>
            </a:r>
          </a:p>
        </p:txBody>
      </p:sp>
    </p:spTree>
    <p:extLst>
      <p:ext uri="{BB962C8B-B14F-4D97-AF65-F5344CB8AC3E}">
        <p14:creationId xmlns:p14="http://schemas.microsoft.com/office/powerpoint/2010/main" val="7126420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0395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5268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82468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1425598"/>
            <a:ext cx="8229600" cy="4698977"/>
          </a:xfrm>
          <a:prstGeom prst="rect">
            <a:avLst/>
          </a:prstGeom>
        </p:spPr>
        <p:txBody>
          <a:bodyPr/>
          <a:lstStyle>
            <a:lvl1pPr marL="0" indent="0">
              <a:buNone/>
              <a:defRPr>
                <a:solidFill>
                  <a:schemeClr val="bg1"/>
                </a:solidFill>
                <a:latin typeface="+mn-lt"/>
                <a:cs typeface="Arial" pitchFamily="34" charset="0"/>
              </a:defRPr>
            </a:lvl1pPr>
            <a:lvl2pPr marL="0" indent="0">
              <a:buNone/>
              <a:defRPr>
                <a:solidFill>
                  <a:schemeClr val="bg1"/>
                </a:solidFill>
                <a:latin typeface="+mn-lt"/>
                <a:cs typeface="Arial" pitchFamily="34" charset="0"/>
              </a:defRPr>
            </a:lvl2pPr>
            <a:lvl3pPr marL="0" indent="0">
              <a:buNone/>
              <a:defRPr>
                <a:solidFill>
                  <a:schemeClr val="bg1"/>
                </a:solidFill>
                <a:latin typeface="+mn-lt"/>
                <a:cs typeface="Arial" pitchFamily="34" charset="0"/>
              </a:defRPr>
            </a:lvl3pPr>
            <a:lvl4pPr marL="0" indent="0">
              <a:buNone/>
              <a:defRPr>
                <a:solidFill>
                  <a:schemeClr val="bg1"/>
                </a:solidFill>
                <a:latin typeface="+mn-lt"/>
                <a:cs typeface="Arial" pitchFamily="34" charset="0"/>
              </a:defRPr>
            </a:lvl4pPr>
            <a:lvl5pPr marL="0" indent="0">
              <a:buNone/>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4" name="Date Placeholder 3"/>
          <p:cNvSpPr>
            <a:spLocks noGrp="1"/>
          </p:cNvSpPr>
          <p:nvPr>
            <p:ph type="dt" sz="half" idx="10"/>
          </p:nvPr>
        </p:nvSpPr>
        <p:spPr/>
        <p:txBody>
          <a:bodyPr/>
          <a:lstStyle/>
          <a:p>
            <a:r>
              <a:rPr lang="en-US" dirty="0">
                <a:solidFill>
                  <a:srgbClr val="646464"/>
                </a:solidFill>
              </a:rPr>
              <a:t>1 January 2014</a:t>
            </a:r>
          </a:p>
        </p:txBody>
      </p:sp>
      <p:sp>
        <p:nvSpPr>
          <p:cNvPr id="5" name="Footer Placeholder 4"/>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15279096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29789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106302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1920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70097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10" name="Rectangle 1"/>
          <p:cNvSpPr>
            <a:spLocks noChangeAspect="1"/>
          </p:cNvSpPr>
          <p:nvPr userDrawn="1"/>
        </p:nvSpPr>
        <p:spPr>
          <a:xfrm>
            <a:off x="1932781" y="777240"/>
            <a:ext cx="6755607"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000000"/>
              </a:solidFill>
            </a:endParaRPr>
          </a:p>
        </p:txBody>
      </p:sp>
      <p:sp>
        <p:nvSpPr>
          <p:cNvPr id="12" name="Title 1"/>
          <p:cNvSpPr>
            <a:spLocks noGrp="1"/>
          </p:cNvSpPr>
          <p:nvPr>
            <p:ph type="ctrTitle"/>
          </p:nvPr>
        </p:nvSpPr>
        <p:spPr>
          <a:xfrm>
            <a:off x="2212847" y="2240280"/>
            <a:ext cx="6217920"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5" name="Subtitle 2"/>
          <p:cNvSpPr>
            <a:spLocks noGrp="1"/>
          </p:cNvSpPr>
          <p:nvPr>
            <p:ph type="subTitle" idx="1"/>
          </p:nvPr>
        </p:nvSpPr>
        <p:spPr>
          <a:xfrm>
            <a:off x="2212848" y="3220754"/>
            <a:ext cx="621792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Tree>
    <p:extLst>
      <p:ext uri="{BB962C8B-B14F-4D97-AF65-F5344CB8AC3E}">
        <p14:creationId xmlns:p14="http://schemas.microsoft.com/office/powerpoint/2010/main" val="31496489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Tree>
    <p:extLst>
      <p:ext uri="{BB962C8B-B14F-4D97-AF65-F5344CB8AC3E}">
        <p14:creationId xmlns:p14="http://schemas.microsoft.com/office/powerpoint/2010/main" val="14279048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Cover with beam (legacy)">
    <p:spTree>
      <p:nvGrpSpPr>
        <p:cNvPr id="1" name=""/>
        <p:cNvGrpSpPr/>
        <p:nvPr/>
      </p:nvGrpSpPr>
      <p:grpSpPr>
        <a:xfrm>
          <a:off x="0" y="0"/>
          <a:ext cx="0" cy="0"/>
          <a:chOff x="0" y="0"/>
          <a:chExt cx="0" cy="0"/>
        </a:xfrm>
      </p:grpSpPr>
      <p:grpSp>
        <p:nvGrpSpPr>
          <p:cNvPr id="12" name="Group 11"/>
          <p:cNvGrpSpPr/>
          <p:nvPr userDrawn="1"/>
        </p:nvGrpSpPr>
        <p:grpSpPr>
          <a:xfrm>
            <a:off x="-6532" y="2405084"/>
            <a:ext cx="9150532" cy="334917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646464"/>
                </a:solidFill>
                <a:cs typeface="Arial" pitchFamily="34" charset="0"/>
              </a:endParaRPr>
            </a:p>
          </p:txBody>
        </p:sp>
        <p:pic>
          <p:nvPicPr>
            <p:cNvPr id="8" name="Picture 3"/>
            <p:cNvPicPr>
              <a:picLocks noChangeAspect="1" noChangeArrowheads="1"/>
            </p:cNvPicPr>
            <p:nvPr userDrawn="1"/>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sp>
        <p:nvSpPr>
          <p:cNvPr id="2" name="Title 1"/>
          <p:cNvSpPr>
            <a:spLocks noGrp="1"/>
          </p:cNvSpPr>
          <p:nvPr>
            <p:ph type="ctrTitle"/>
          </p:nvPr>
        </p:nvSpPr>
        <p:spPr>
          <a:xfrm>
            <a:off x="2267712" y="777600"/>
            <a:ext cx="5524328" cy="860400"/>
          </a:xfr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2267712" y="1753200"/>
            <a:ext cx="5524328"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0" name="Picture 9" descr="EY_Logo2.emf"/>
          <p:cNvPicPr>
            <a:picLocks noChangeAspect="1"/>
          </p:cNvPicPr>
          <p:nvPr userDrawn="1"/>
        </p:nvPicPr>
        <p:blipFill>
          <a:blip r:embed="rId3" cstate="print"/>
          <a:stretch>
            <a:fillRect/>
          </a:stretch>
        </p:blipFill>
        <p:spPr>
          <a:xfrm>
            <a:off x="2267712" y="5754254"/>
            <a:ext cx="989153" cy="749808"/>
          </a:xfrm>
          <a:prstGeom prst="rect">
            <a:avLst/>
          </a:prstGeom>
        </p:spPr>
      </p:pic>
    </p:spTree>
    <p:extLst>
      <p:ext uri="{BB962C8B-B14F-4D97-AF65-F5344CB8AC3E}">
        <p14:creationId xmlns:p14="http://schemas.microsoft.com/office/powerpoint/2010/main" val="34941306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1425598"/>
            <a:ext cx="8229600" cy="4698977"/>
          </a:xfrm>
          <a:prstGeom prst="rect">
            <a:avLst/>
          </a:prstGeo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4" name="Date Placeholder 3"/>
          <p:cNvSpPr>
            <a:spLocks noGrp="1"/>
          </p:cNvSpPr>
          <p:nvPr>
            <p:ph type="dt" sz="half" idx="10"/>
          </p:nvPr>
        </p:nvSpPr>
        <p:spPr/>
        <p:txBody>
          <a:bodyPr/>
          <a:lstStyle/>
          <a:p>
            <a:r>
              <a:rPr lang="en-US" dirty="0">
                <a:solidFill>
                  <a:srgbClr val="646464"/>
                </a:solidFill>
              </a:rPr>
              <a:t>1 January 2014</a:t>
            </a:r>
          </a:p>
        </p:txBody>
      </p:sp>
      <p:sp>
        <p:nvSpPr>
          <p:cNvPr id="5" name="Footer Placeholder 4"/>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25394239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1425598"/>
            <a:ext cx="8229600" cy="4698977"/>
          </a:xfrm>
          <a:prstGeom prst="rect">
            <a:avLst/>
          </a:prstGeom>
        </p:spPr>
        <p:txBody>
          <a:bodyPr/>
          <a:lstStyle>
            <a:lvl1pPr marL="0" indent="0">
              <a:buNone/>
              <a:defRPr>
                <a:solidFill>
                  <a:schemeClr val="bg1"/>
                </a:solidFill>
                <a:latin typeface="+mn-lt"/>
                <a:cs typeface="Arial" pitchFamily="34" charset="0"/>
              </a:defRPr>
            </a:lvl1pPr>
            <a:lvl2pPr marL="0" indent="0">
              <a:buNone/>
              <a:defRPr>
                <a:solidFill>
                  <a:schemeClr val="bg1"/>
                </a:solidFill>
                <a:latin typeface="+mn-lt"/>
                <a:cs typeface="Arial" pitchFamily="34" charset="0"/>
              </a:defRPr>
            </a:lvl2pPr>
            <a:lvl3pPr marL="0" indent="0">
              <a:buNone/>
              <a:defRPr>
                <a:solidFill>
                  <a:schemeClr val="bg1"/>
                </a:solidFill>
                <a:latin typeface="+mn-lt"/>
                <a:cs typeface="Arial" pitchFamily="34" charset="0"/>
              </a:defRPr>
            </a:lvl3pPr>
            <a:lvl4pPr marL="0" indent="0">
              <a:buNone/>
              <a:defRPr>
                <a:solidFill>
                  <a:schemeClr val="bg1"/>
                </a:solidFill>
                <a:latin typeface="+mn-lt"/>
                <a:cs typeface="Arial" pitchFamily="34" charset="0"/>
              </a:defRPr>
            </a:lvl4pPr>
            <a:lvl5pPr marL="0" indent="0">
              <a:buNone/>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4" name="Date Placeholder 3"/>
          <p:cNvSpPr>
            <a:spLocks noGrp="1"/>
          </p:cNvSpPr>
          <p:nvPr>
            <p:ph type="dt" sz="half" idx="10"/>
          </p:nvPr>
        </p:nvSpPr>
        <p:spPr/>
        <p:txBody>
          <a:bodyPr/>
          <a:lstStyle/>
          <a:p>
            <a:r>
              <a:rPr lang="en-US" dirty="0">
                <a:solidFill>
                  <a:srgbClr val="646464"/>
                </a:solidFill>
              </a:rPr>
              <a:t>1 January 2014</a:t>
            </a:r>
          </a:p>
        </p:txBody>
      </p:sp>
      <p:sp>
        <p:nvSpPr>
          <p:cNvPr id="5" name="Footer Placeholder 4"/>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31552788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1425598"/>
            <a:ext cx="8229600" cy="4698977"/>
          </a:xfrm>
          <a:prstGeom prst="rect">
            <a:avLst/>
          </a:prstGeom>
        </p:spPr>
        <p:txBody>
          <a:bodyPr/>
          <a:lstStyle>
            <a:lvl1pPr marL="0" indent="0">
              <a:buNone/>
              <a:defRPr>
                <a:solidFill>
                  <a:schemeClr val="bg1"/>
                </a:solidFill>
                <a:latin typeface="+mn-lt"/>
                <a:cs typeface="Arial" pitchFamily="34" charset="0"/>
              </a:defRPr>
            </a:lvl1pPr>
            <a:lvl2pPr marL="356616">
              <a:defRPr>
                <a:solidFill>
                  <a:schemeClr val="bg1"/>
                </a:solidFill>
                <a:latin typeface="+mn-lt"/>
                <a:cs typeface="Arial" pitchFamily="34" charset="0"/>
              </a:defRPr>
            </a:lvl2pPr>
            <a:lvl3pPr marL="713232">
              <a:defRPr>
                <a:solidFill>
                  <a:schemeClr val="bg1"/>
                </a:solidFill>
                <a:latin typeface="+mn-lt"/>
                <a:cs typeface="Arial" pitchFamily="34" charset="0"/>
              </a:defRPr>
            </a:lvl3pPr>
            <a:lvl4pPr marL="1069848">
              <a:defRPr>
                <a:solidFill>
                  <a:schemeClr val="bg1"/>
                </a:solidFill>
                <a:latin typeface="+mn-lt"/>
                <a:cs typeface="Arial" pitchFamily="34" charset="0"/>
              </a:defRPr>
            </a:lvl4pPr>
            <a:lvl5pPr marL="1426464">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4" name="Date Placeholder 3"/>
          <p:cNvSpPr>
            <a:spLocks noGrp="1"/>
          </p:cNvSpPr>
          <p:nvPr>
            <p:ph type="dt" sz="half" idx="10"/>
          </p:nvPr>
        </p:nvSpPr>
        <p:spPr/>
        <p:txBody>
          <a:bodyPr/>
          <a:lstStyle/>
          <a:p>
            <a:r>
              <a:rPr lang="en-US" dirty="0">
                <a:solidFill>
                  <a:srgbClr val="646464"/>
                </a:solidFill>
              </a:rPr>
              <a:t>1 January 2014</a:t>
            </a:r>
          </a:p>
        </p:txBody>
      </p:sp>
      <p:sp>
        <p:nvSpPr>
          <p:cNvPr id="5" name="Footer Placeholder 4"/>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138645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1425598"/>
            <a:ext cx="8229600" cy="4698977"/>
          </a:xfrm>
          <a:prstGeom prst="rect">
            <a:avLst/>
          </a:prstGeom>
        </p:spPr>
        <p:txBody>
          <a:bodyPr/>
          <a:lstStyle>
            <a:lvl1pPr marL="0" indent="0">
              <a:buNone/>
              <a:defRPr>
                <a:solidFill>
                  <a:schemeClr val="bg1"/>
                </a:solidFill>
                <a:latin typeface="+mn-lt"/>
                <a:cs typeface="Arial" pitchFamily="34" charset="0"/>
              </a:defRPr>
            </a:lvl1pPr>
            <a:lvl2pPr marL="356616">
              <a:defRPr>
                <a:solidFill>
                  <a:schemeClr val="bg1"/>
                </a:solidFill>
                <a:latin typeface="+mn-lt"/>
                <a:cs typeface="Arial" pitchFamily="34" charset="0"/>
              </a:defRPr>
            </a:lvl2pPr>
            <a:lvl3pPr marL="713232">
              <a:defRPr>
                <a:solidFill>
                  <a:schemeClr val="bg1"/>
                </a:solidFill>
                <a:latin typeface="+mn-lt"/>
                <a:cs typeface="Arial" pitchFamily="34" charset="0"/>
              </a:defRPr>
            </a:lvl3pPr>
            <a:lvl4pPr marL="1069848">
              <a:defRPr>
                <a:solidFill>
                  <a:schemeClr val="bg1"/>
                </a:solidFill>
                <a:latin typeface="+mn-lt"/>
                <a:cs typeface="Arial" pitchFamily="34" charset="0"/>
              </a:defRPr>
            </a:lvl4pPr>
            <a:lvl5pPr marL="1426464">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4" name="Date Placeholder 3"/>
          <p:cNvSpPr>
            <a:spLocks noGrp="1"/>
          </p:cNvSpPr>
          <p:nvPr>
            <p:ph type="dt" sz="half" idx="10"/>
          </p:nvPr>
        </p:nvSpPr>
        <p:spPr/>
        <p:txBody>
          <a:bodyPr/>
          <a:lstStyle/>
          <a:p>
            <a:r>
              <a:rPr lang="en-US" dirty="0">
                <a:solidFill>
                  <a:srgbClr val="646464"/>
                </a:solidFill>
              </a:rPr>
              <a:t>1 January 2014</a:t>
            </a:r>
          </a:p>
        </p:txBody>
      </p:sp>
      <p:sp>
        <p:nvSpPr>
          <p:cNvPr id="5" name="Footer Placeholder 4"/>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35743892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Title 5"/>
          <p:cNvSpPr>
            <a:spLocks noGrp="1"/>
          </p:cNvSpPr>
          <p:nvPr>
            <p:ph type="title"/>
          </p:nvPr>
        </p:nvSpPr>
        <p:spPr>
          <a:xfrm>
            <a:off x="457200" y="201600"/>
            <a:ext cx="8232775" cy="860400"/>
          </a:xfrm>
          <a:prstGeom prst="rect">
            <a:avLst/>
          </a:prstGeom>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r>
              <a:rPr lang="en-US" dirty="0">
                <a:solidFill>
                  <a:srgbClr val="646464"/>
                </a:solidFill>
              </a:rPr>
              <a:t>1 January 2014</a:t>
            </a:r>
          </a:p>
        </p:txBody>
      </p:sp>
      <p:sp>
        <p:nvSpPr>
          <p:cNvPr id="3" name="Footer Placeholder 2"/>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19006301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Title 5"/>
          <p:cNvSpPr>
            <a:spLocks noGrp="1"/>
          </p:cNvSpPr>
          <p:nvPr>
            <p:ph type="title"/>
          </p:nvPr>
        </p:nvSpPr>
        <p:spPr>
          <a:xfrm>
            <a:off x="457200" y="201600"/>
            <a:ext cx="8232775" cy="860400"/>
          </a:xfrm>
          <a:prstGeom prst="rect">
            <a:avLst/>
          </a:prstGeom>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r>
              <a:rPr lang="en-US" dirty="0">
                <a:solidFill>
                  <a:srgbClr val="646464"/>
                </a:solidFill>
              </a:rPr>
              <a:t>1 January 2014</a:t>
            </a:r>
          </a:p>
        </p:txBody>
      </p:sp>
      <p:sp>
        <p:nvSpPr>
          <p:cNvPr id="3" name="Footer Placeholder 2"/>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30221839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sz="half" idx="1"/>
          </p:nvPr>
        </p:nvSpPr>
        <p:spPr>
          <a:xfrm>
            <a:off x="457200" y="1426464"/>
            <a:ext cx="4038600"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0" y="1426464"/>
            <a:ext cx="4038600"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12"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7" name="Date Placeholder 6"/>
          <p:cNvSpPr>
            <a:spLocks noGrp="1"/>
          </p:cNvSpPr>
          <p:nvPr>
            <p:ph type="dt" sz="half" idx="10"/>
          </p:nvPr>
        </p:nvSpPr>
        <p:spPr/>
        <p:txBody>
          <a:bodyPr/>
          <a:lstStyle/>
          <a:p>
            <a:r>
              <a:rPr lang="en-US" dirty="0">
                <a:solidFill>
                  <a:srgbClr val="646464"/>
                </a:solidFill>
              </a:rPr>
              <a:t>1 January 2014</a:t>
            </a:r>
          </a:p>
        </p:txBody>
      </p:sp>
      <p:sp>
        <p:nvSpPr>
          <p:cNvPr id="9" name="Footer Placeholder 8"/>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16164527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9"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7" name="Date Placeholder 6"/>
          <p:cNvSpPr>
            <a:spLocks noGrp="1"/>
          </p:cNvSpPr>
          <p:nvPr>
            <p:ph type="dt" sz="half" idx="14"/>
          </p:nvPr>
        </p:nvSpPr>
        <p:spPr/>
        <p:txBody>
          <a:bodyPr/>
          <a:lstStyle/>
          <a:p>
            <a:r>
              <a:rPr lang="en-US" dirty="0">
                <a:solidFill>
                  <a:srgbClr val="646464"/>
                </a:solidFill>
              </a:rPr>
              <a:t>1 January 2014</a:t>
            </a:r>
          </a:p>
        </p:txBody>
      </p:sp>
      <p:sp>
        <p:nvSpPr>
          <p:cNvPr id="12" name="Footer Placeholder 11"/>
          <p:cNvSpPr>
            <a:spLocks noGrp="1"/>
          </p:cNvSpPr>
          <p:nvPr>
            <p:ph type="ftr" sz="quarter" idx="15"/>
          </p:nvPr>
        </p:nvSpPr>
        <p:spPr/>
        <p:txBody>
          <a:bodyPr/>
          <a:lstStyle/>
          <a:p>
            <a:r>
              <a:rPr lang="en-GB" dirty="0">
                <a:solidFill>
                  <a:srgbClr val="646464"/>
                </a:solidFill>
              </a:rPr>
              <a:t>Presentation title</a:t>
            </a:r>
          </a:p>
        </p:txBody>
      </p:sp>
      <p:sp>
        <p:nvSpPr>
          <p:cNvPr id="13" name="Content Placeholder 2"/>
          <p:cNvSpPr>
            <a:spLocks noGrp="1"/>
          </p:cNvSpPr>
          <p:nvPr>
            <p:ph sz="half" idx="1"/>
          </p:nvPr>
        </p:nvSpPr>
        <p:spPr>
          <a:xfrm>
            <a:off x="457200" y="2121113"/>
            <a:ext cx="40428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3"/>
          <p:cNvSpPr>
            <a:spLocks noGrp="1"/>
          </p:cNvSpPr>
          <p:nvPr>
            <p:ph sz="half" idx="2"/>
          </p:nvPr>
        </p:nvSpPr>
        <p:spPr>
          <a:xfrm>
            <a:off x="4651200" y="2121113"/>
            <a:ext cx="40428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9"/>
          <p:cNvSpPr>
            <a:spLocks noGrp="1"/>
          </p:cNvSpPr>
          <p:nvPr>
            <p:ph type="body" sz="quarter" idx="12"/>
          </p:nvPr>
        </p:nvSpPr>
        <p:spPr>
          <a:xfrm>
            <a:off x="457200" y="1426464"/>
            <a:ext cx="4042800" cy="640800"/>
          </a:xfrm>
          <a:prstGeom prst="rect">
            <a:avLst/>
          </a:prstGeom>
        </p:spPr>
        <p:txBody>
          <a:bodyPr anchor="t" anchorCtr="0"/>
          <a:lstStyle>
            <a:lvl1pPr>
              <a:buNone/>
              <a:defRPr b="1">
                <a:solidFill>
                  <a:schemeClr val="bg1"/>
                </a:solidFill>
              </a:defRPr>
            </a:lvl1pPr>
          </a:lstStyle>
          <a:p>
            <a:pPr lvl="0"/>
            <a:endParaRPr lang="en-GB" dirty="0"/>
          </a:p>
        </p:txBody>
      </p:sp>
      <p:sp>
        <p:nvSpPr>
          <p:cNvPr id="16" name="Text Placeholder 9"/>
          <p:cNvSpPr>
            <a:spLocks noGrp="1"/>
          </p:cNvSpPr>
          <p:nvPr>
            <p:ph type="body" sz="quarter" idx="13"/>
          </p:nvPr>
        </p:nvSpPr>
        <p:spPr>
          <a:xfrm>
            <a:off x="4651200" y="1426464"/>
            <a:ext cx="4042800" cy="640800"/>
          </a:xfrm>
          <a:prstGeom prst="rect">
            <a:avLst/>
          </a:prstGeom>
        </p:spPr>
        <p:txBody>
          <a:bodyPr anchor="t" anchorCtr="0"/>
          <a:lstStyle>
            <a:lvl1pPr>
              <a:buNone/>
              <a:defRPr b="1">
                <a:solidFill>
                  <a:schemeClr val="bg1"/>
                </a:solidFill>
              </a:defRPr>
            </a:lvl1pPr>
          </a:lstStyle>
          <a:p>
            <a:pPr lvl="0"/>
            <a:endParaRPr lang="en-GB" dirty="0"/>
          </a:p>
        </p:txBody>
      </p:sp>
    </p:spTree>
    <p:extLst>
      <p:ext uri="{BB962C8B-B14F-4D97-AF65-F5344CB8AC3E}">
        <p14:creationId xmlns:p14="http://schemas.microsoft.com/office/powerpoint/2010/main" val="33678350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4128"/>
            <a:ext cx="8229600" cy="1643063"/>
          </a:xfrm>
          <a:prstGeom prst="rect">
            <a:avLst/>
          </a:prstGeom>
        </p:spPr>
        <p:txBody>
          <a:bodyPr/>
          <a:lstStyle>
            <a:lvl1pPr marL="0" indent="0" algn="l">
              <a:lnSpc>
                <a:spcPct val="85000"/>
              </a:lnSpc>
              <a:spcBef>
                <a:spcPts val="0"/>
              </a:spcBef>
              <a:buNone/>
              <a:defRPr sz="5000" b="1">
                <a:solidFill>
                  <a:schemeClr val="bg2"/>
                </a:solidFill>
                <a:latin typeface="+mn-lt"/>
                <a:cs typeface="Arial"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Date Placeholder 5"/>
          <p:cNvSpPr>
            <a:spLocks noGrp="1"/>
          </p:cNvSpPr>
          <p:nvPr>
            <p:ph type="dt" sz="half" idx="12"/>
          </p:nvPr>
        </p:nvSpPr>
        <p:spPr/>
        <p:txBody>
          <a:bodyPr/>
          <a:lstStyle/>
          <a:p>
            <a:r>
              <a:rPr lang="en-US" dirty="0">
                <a:solidFill>
                  <a:srgbClr val="646464"/>
                </a:solidFill>
              </a:rPr>
              <a:t>1 January 2014</a:t>
            </a:r>
          </a:p>
        </p:txBody>
      </p:sp>
      <p:sp>
        <p:nvSpPr>
          <p:cNvPr id="7" name="Footer Placeholder 6"/>
          <p:cNvSpPr>
            <a:spLocks noGrp="1"/>
          </p:cNvSpPr>
          <p:nvPr>
            <p:ph type="ftr" sz="quarter" idx="13"/>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13511585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3077" name="Freeform 5"/>
          <p:cNvSpPr>
            <a:spLocks/>
          </p:cNvSpPr>
          <p:nvPr userDrawn="1"/>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646464"/>
              </a:solidFill>
              <a:cs typeface="Arial" pitchFamily="34" charset="0"/>
            </a:endParaRPr>
          </a:p>
        </p:txBody>
      </p:sp>
      <p:sp>
        <p:nvSpPr>
          <p:cNvPr id="5" name="Date Placeholder 4"/>
          <p:cNvSpPr>
            <a:spLocks noGrp="1"/>
          </p:cNvSpPr>
          <p:nvPr>
            <p:ph type="dt" sz="half" idx="10"/>
          </p:nvPr>
        </p:nvSpPr>
        <p:spPr/>
        <p:txBody>
          <a:bodyPr/>
          <a:lstStyle/>
          <a:p>
            <a:r>
              <a:rPr lang="en-US" dirty="0">
                <a:solidFill>
                  <a:srgbClr val="646464"/>
                </a:solidFill>
              </a:rPr>
              <a:t>1 January 2014</a:t>
            </a:r>
          </a:p>
        </p:txBody>
      </p:sp>
      <p:sp>
        <p:nvSpPr>
          <p:cNvPr id="6" name="Footer Placeholder 5"/>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29291941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userDrawn="1"/>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646464"/>
              </a:solidFill>
              <a:cs typeface="Arial" pitchFamily="34" charset="0"/>
            </a:endParaRPr>
          </a:p>
        </p:txBody>
      </p:sp>
      <p:sp>
        <p:nvSpPr>
          <p:cNvPr id="5" name="Date Placeholder 4"/>
          <p:cNvSpPr>
            <a:spLocks noGrp="1"/>
          </p:cNvSpPr>
          <p:nvPr>
            <p:ph type="dt" sz="half" idx="10"/>
          </p:nvPr>
        </p:nvSpPr>
        <p:spPr/>
        <p:txBody>
          <a:bodyPr/>
          <a:lstStyle/>
          <a:p>
            <a:r>
              <a:rPr lang="en-US" dirty="0">
                <a:solidFill>
                  <a:srgbClr val="646464"/>
                </a:solidFill>
              </a:rPr>
              <a:t>1 January 2014</a:t>
            </a:r>
          </a:p>
        </p:txBody>
      </p:sp>
      <p:sp>
        <p:nvSpPr>
          <p:cNvPr id="6" name="Footer Placeholder 5"/>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30580125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dirty="0">
              <a:solidFill>
                <a:srgbClr val="646464"/>
              </a:solidFill>
              <a:cs typeface="Arial" pitchFamily="34" charset="0"/>
            </a:endParaRPr>
          </a:p>
        </p:txBody>
      </p:sp>
      <p:sp>
        <p:nvSpPr>
          <p:cNvPr id="4" name="Date Placeholder 3"/>
          <p:cNvSpPr>
            <a:spLocks noGrp="1"/>
          </p:cNvSpPr>
          <p:nvPr>
            <p:ph type="dt" sz="half" idx="10"/>
          </p:nvPr>
        </p:nvSpPr>
        <p:spPr/>
        <p:txBody>
          <a:bodyPr/>
          <a:lstStyle/>
          <a:p>
            <a:r>
              <a:rPr lang="en-US" dirty="0">
                <a:solidFill>
                  <a:srgbClr val="646464"/>
                </a:solidFill>
              </a:rPr>
              <a:t>1 January 2014</a:t>
            </a:r>
          </a:p>
        </p:txBody>
      </p:sp>
      <p:sp>
        <p:nvSpPr>
          <p:cNvPr id="5" name="Footer Placeholder 4"/>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573883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9926832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288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Title 5"/>
          <p:cNvSpPr>
            <a:spLocks noGrp="1"/>
          </p:cNvSpPr>
          <p:nvPr>
            <p:ph type="title"/>
          </p:nvPr>
        </p:nvSpPr>
        <p:spPr>
          <a:xfrm>
            <a:off x="457200" y="201600"/>
            <a:ext cx="8232775" cy="860400"/>
          </a:xfrm>
          <a:prstGeom prst="rect">
            <a:avLst/>
          </a:prstGeom>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r>
              <a:rPr lang="en-US" dirty="0">
                <a:solidFill>
                  <a:srgbClr val="646464"/>
                </a:solidFill>
              </a:rPr>
              <a:t>1 January 2014</a:t>
            </a:r>
          </a:p>
        </p:txBody>
      </p:sp>
      <p:sp>
        <p:nvSpPr>
          <p:cNvPr id="3" name="Footer Placeholder 2"/>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22946068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419088"/>
          </a:xfrm>
        </p:spPr>
        <p:txBody>
          <a:bodyPr/>
          <a:lstStyle>
            <a:lvl1pPr>
              <a:defRPr>
                <a:solidFill>
                  <a:srgbClr val="646464"/>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dirty="0">
              <a:solidFill>
                <a:srgbClr val="646464"/>
              </a:solidFill>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dirty="0">
              <a:solidFill>
                <a:srgbClr val="646464"/>
              </a:solidFill>
            </a:endParaRPr>
          </a:p>
        </p:txBody>
      </p:sp>
      <p:sp>
        <p:nvSpPr>
          <p:cNvPr id="10" name="Text Placeholder 10"/>
          <p:cNvSpPr>
            <a:spLocks noGrp="1"/>
          </p:cNvSpPr>
          <p:nvPr>
            <p:ph type="body" sz="quarter" idx="11"/>
          </p:nvPr>
        </p:nvSpPr>
        <p:spPr>
          <a:xfrm>
            <a:off x="457200" y="620688"/>
            <a:ext cx="8229600" cy="442800"/>
          </a:xfrm>
        </p:spPr>
        <p:txBody>
          <a:bodyPr/>
          <a:lstStyle>
            <a:lvl1pPr marL="0" indent="0">
              <a:buNone/>
              <a:defRPr sz="2200">
                <a:latin typeface="+mj-lt"/>
              </a:defRPr>
            </a:lvl1pPr>
          </a:lstStyle>
          <a:p>
            <a:pPr lvl="0"/>
            <a:r>
              <a:rPr lang="en-US" dirty="0"/>
              <a:t>Click to edit Master</a:t>
            </a:r>
            <a:endParaRPr lang="en-IN" dirty="0"/>
          </a:p>
        </p:txBody>
      </p:sp>
    </p:spTree>
    <p:extLst>
      <p:ext uri="{BB962C8B-B14F-4D97-AF65-F5344CB8AC3E}">
        <p14:creationId xmlns:p14="http://schemas.microsoft.com/office/powerpoint/2010/main" val="316512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6" name="Title 5"/>
          <p:cNvSpPr>
            <a:spLocks noGrp="1"/>
          </p:cNvSpPr>
          <p:nvPr>
            <p:ph type="title"/>
          </p:nvPr>
        </p:nvSpPr>
        <p:spPr>
          <a:xfrm>
            <a:off x="457200" y="201600"/>
            <a:ext cx="8232775" cy="860400"/>
          </a:xfrm>
          <a:prstGeom prst="rect">
            <a:avLst/>
          </a:prstGeom>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r>
              <a:rPr lang="en-US" dirty="0">
                <a:solidFill>
                  <a:srgbClr val="646464"/>
                </a:solidFill>
              </a:rPr>
              <a:t>1 January 2014</a:t>
            </a:r>
          </a:p>
        </p:txBody>
      </p:sp>
      <p:sp>
        <p:nvSpPr>
          <p:cNvPr id="3" name="Footer Placeholder 2"/>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245991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sz="half" idx="1"/>
          </p:nvPr>
        </p:nvSpPr>
        <p:spPr>
          <a:xfrm>
            <a:off x="457200" y="1426464"/>
            <a:ext cx="4038600"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0" y="1426464"/>
            <a:ext cx="4038600"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12"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46464"/>
              </a:solidFill>
              <a:cs typeface="Arial" pitchFamily="34" charset="0"/>
            </a:endParaRPr>
          </a:p>
        </p:txBody>
      </p:sp>
      <p:sp>
        <p:nvSpPr>
          <p:cNvPr id="7" name="Date Placeholder 6"/>
          <p:cNvSpPr>
            <a:spLocks noGrp="1"/>
          </p:cNvSpPr>
          <p:nvPr>
            <p:ph type="dt" sz="half" idx="10"/>
          </p:nvPr>
        </p:nvSpPr>
        <p:spPr/>
        <p:txBody>
          <a:bodyPr/>
          <a:lstStyle/>
          <a:p>
            <a:r>
              <a:rPr lang="en-US" dirty="0">
                <a:solidFill>
                  <a:srgbClr val="646464"/>
                </a:solidFill>
              </a:rPr>
              <a:t>1 January 2014</a:t>
            </a:r>
          </a:p>
        </p:txBody>
      </p:sp>
      <p:sp>
        <p:nvSpPr>
          <p:cNvPr id="9" name="Footer Placeholder 8"/>
          <p:cNvSpPr>
            <a:spLocks noGrp="1"/>
          </p:cNvSpPr>
          <p:nvPr>
            <p:ph type="ftr" sz="quarter" idx="11"/>
          </p:nvPr>
        </p:nvSpPr>
        <p:spPr/>
        <p:txBody>
          <a:bodyPr/>
          <a:lstStyle/>
          <a:p>
            <a:r>
              <a:rPr lang="en-GB" dirty="0">
                <a:solidFill>
                  <a:srgbClr val="646464"/>
                </a:solidFill>
              </a:rPr>
              <a:t>Presentation title</a:t>
            </a:r>
          </a:p>
        </p:txBody>
      </p:sp>
    </p:spTree>
    <p:extLst>
      <p:ext uri="{BB962C8B-B14F-4D97-AF65-F5344CB8AC3E}">
        <p14:creationId xmlns:p14="http://schemas.microsoft.com/office/powerpoint/2010/main" val="1865435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1.wmf"/><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457200" y="201600"/>
            <a:ext cx="8232775"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13" name="Text Placeholder 2"/>
          <p:cNvSpPr>
            <a:spLocks noGrp="1"/>
          </p:cNvSpPr>
          <p:nvPr>
            <p:ph type="body" idx="1"/>
          </p:nvPr>
        </p:nvSpPr>
        <p:spPr>
          <a:xfrm>
            <a:off x="457200" y="1425600"/>
            <a:ext cx="8229600" cy="46989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4"/>
          <p:cNvSpPr>
            <a:spLocks noGrp="1"/>
          </p:cNvSpPr>
          <p:nvPr>
            <p:ph type="ftr" sz="quarter" idx="3"/>
          </p:nvPr>
        </p:nvSpPr>
        <p:spPr>
          <a:xfrm>
            <a:off x="2588400" y="6496184"/>
            <a:ext cx="34344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solidFill>
                  <a:srgbClr val="646464"/>
                </a:solidFill>
              </a:rPr>
              <a:t>Presentation title</a:t>
            </a:r>
          </a:p>
        </p:txBody>
      </p:sp>
      <p:sp>
        <p:nvSpPr>
          <p:cNvPr id="15" name="TextBox 14"/>
          <p:cNvSpPr txBox="1"/>
          <p:nvPr/>
        </p:nvSpPr>
        <p:spPr>
          <a:xfrm>
            <a:off x="457200" y="6496184"/>
            <a:ext cx="722376" cy="201168"/>
          </a:xfrm>
          <a:prstGeom prst="rect">
            <a:avLst/>
          </a:prstGeom>
          <a:noFill/>
        </p:spPr>
        <p:txBody>
          <a:bodyPr vert="horz" wrap="square" lIns="0" tIns="0" rIns="0" bIns="0" rtlCol="0" anchor="t" anchorCtr="0">
            <a:noAutofit/>
          </a:bodyPr>
          <a:lstStyle/>
          <a:p>
            <a:r>
              <a:rPr lang="en-GB" sz="1100" dirty="0">
                <a:solidFill>
                  <a:srgbClr val="646464"/>
                </a:solidFill>
                <a:cs typeface="Arial" pitchFamily="34" charset="0"/>
              </a:rPr>
              <a:t>Page </a:t>
            </a:r>
            <a:fld id="{9AE4D82F-B047-469B-AC52-A46321747EAF}" type="slidenum">
              <a:rPr lang="en-GB" sz="1100">
                <a:solidFill>
                  <a:srgbClr val="646464"/>
                </a:solidFill>
                <a:cs typeface="Arial" pitchFamily="34" charset="0"/>
              </a:rPr>
              <a:pPr/>
              <a:t>‹#›</a:t>
            </a:fld>
            <a:endParaRPr lang="en-GB" sz="1100" dirty="0">
              <a:solidFill>
                <a:srgbClr val="646464"/>
              </a:solidFill>
              <a:cs typeface="Arial" pitchFamily="34" charset="0"/>
            </a:endParaRPr>
          </a:p>
        </p:txBody>
      </p:sp>
      <p:sp>
        <p:nvSpPr>
          <p:cNvPr id="16" name="Date Placeholder 3"/>
          <p:cNvSpPr>
            <a:spLocks noGrp="1"/>
          </p:cNvSpPr>
          <p:nvPr>
            <p:ph type="dt" sz="half" idx="2"/>
          </p:nvPr>
        </p:nvSpPr>
        <p:spPr>
          <a:xfrm>
            <a:off x="1217792" y="6496184"/>
            <a:ext cx="1188720" cy="201168"/>
          </a:xfrm>
          <a:prstGeom prst="rect">
            <a:avLst/>
          </a:prstGeom>
        </p:spPr>
        <p:txBody>
          <a:bodyPr vert="horz" wrap="none" lIns="0" tIns="0" rIns="0" bIns="0" rtlCol="0" anchor="t" anchorCtr="0">
            <a:noAutofit/>
          </a:bodyPr>
          <a:lstStyle>
            <a:lvl1pPr algn="l">
              <a:defRPr sz="1100">
                <a:solidFill>
                  <a:schemeClr val="bg1"/>
                </a:solidFill>
                <a:latin typeface="+mn-lt"/>
                <a:cs typeface="Arial" pitchFamily="34" charset="0"/>
              </a:defRPr>
            </a:lvl1pPr>
          </a:lstStyle>
          <a:p>
            <a:r>
              <a:rPr lang="en-US" dirty="0">
                <a:solidFill>
                  <a:srgbClr val="646464"/>
                </a:solidFill>
              </a:rPr>
              <a:t>1 January 2014</a:t>
            </a:r>
          </a:p>
        </p:txBody>
      </p:sp>
      <p:pic>
        <p:nvPicPr>
          <p:cNvPr id="17" name="Picture 1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84464" y="6327648"/>
            <a:ext cx="399919" cy="408838"/>
          </a:xfrm>
          <a:prstGeom prst="rect">
            <a:avLst/>
          </a:prstGeom>
        </p:spPr>
      </p:pic>
    </p:spTree>
    <p:extLst>
      <p:ext uri="{BB962C8B-B14F-4D97-AF65-F5344CB8AC3E}">
        <p14:creationId xmlns:p14="http://schemas.microsoft.com/office/powerpoint/2010/main" val="1900967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425600"/>
            <a:ext cx="8229600"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4" name="Group 7"/>
          <p:cNvGrpSpPr/>
          <p:nvPr/>
        </p:nvGrpSpPr>
        <p:grpSpPr bwMode="gray">
          <a:xfrm>
            <a:off x="8348663" y="6450013"/>
            <a:ext cx="338137"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latin typeface="EYInterstate Light" pitchFamily="2" charset="0"/>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latin typeface="EYInterstate Light" pitchFamily="2" charset="0"/>
              </a:endParaRPr>
            </a:p>
          </p:txBody>
        </p:sp>
      </p:grpSp>
    </p:spTree>
    <p:extLst>
      <p:ext uri="{BB962C8B-B14F-4D97-AF65-F5344CB8AC3E}">
        <p14:creationId xmlns:p14="http://schemas.microsoft.com/office/powerpoint/2010/main" val="425124403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9" r:id="rId10"/>
    <p:sldLayoutId id="2147483700" r:id="rId11"/>
    <p:sldLayoutId id="2147483708" r:id="rId12"/>
    <p:sldLayoutId id="2147483701" r:id="rId13"/>
    <p:sldLayoutId id="2147483702" r:id="rId14"/>
    <p:sldLayoutId id="2147483703" r:id="rId15"/>
    <p:sldLayoutId id="2147483704" r:id="rId16"/>
    <p:sldLayoutId id="2147483705" r:id="rId17"/>
    <p:sldLayoutId id="2147483706" r:id="rId18"/>
    <p:sldLayoutId id="2147483707" r:id="rId19"/>
    <p:sldLayoutId id="2147483746" r:id="rId20"/>
  </p:sldLayoutIdLst>
  <p:hf sldNum="0" hdr="0" dt="0"/>
  <p:txStyles>
    <p:titleStyle>
      <a:lvl1pPr algn="l" defTabSz="914400" rtl="0" eaLnBrk="1" latinLnBrk="0" hangingPunct="1">
        <a:lnSpc>
          <a:spcPct val="85000"/>
        </a:lnSpc>
        <a:spcBef>
          <a:spcPct val="0"/>
        </a:spcBef>
        <a:buNone/>
        <a:defRPr sz="3000" b="1" kern="1200">
          <a:solidFill>
            <a:schemeClr val="bg1"/>
          </a:solidFill>
          <a:latin typeface="EYInterstate Light" pitchFamily="2"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EYInterstate Light" pitchFamily="2" charset="0"/>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EYInterstate Light" pitchFamily="2" charset="0"/>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EYInterstate Light" pitchFamily="2" charset="0"/>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EYInterstate Light" pitchFamily="2" charset="0"/>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EYInterstate Light"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425600"/>
            <a:ext cx="8229600"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4" name="Group 7"/>
          <p:cNvGrpSpPr/>
          <p:nvPr/>
        </p:nvGrpSpPr>
        <p:grpSpPr bwMode="gray">
          <a:xfrm>
            <a:off x="8348663" y="6450013"/>
            <a:ext cx="338137"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latin typeface="EYInterstate Light" pitchFamily="2" charset="0"/>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latin typeface="EYInterstate Light" pitchFamily="2" charset="0"/>
              </a:endParaRPr>
            </a:p>
          </p:txBody>
        </p:sp>
      </p:grpSp>
    </p:spTree>
    <p:extLst>
      <p:ext uri="{BB962C8B-B14F-4D97-AF65-F5344CB8AC3E}">
        <p14:creationId xmlns:p14="http://schemas.microsoft.com/office/powerpoint/2010/main" val="413051193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Lst>
  <p:hf sldNum="0" hdr="0" dt="0"/>
  <p:txStyles>
    <p:titleStyle>
      <a:lvl1pPr algn="l" defTabSz="914400" rtl="0" eaLnBrk="1" latinLnBrk="0" hangingPunct="1">
        <a:lnSpc>
          <a:spcPct val="85000"/>
        </a:lnSpc>
        <a:spcBef>
          <a:spcPct val="0"/>
        </a:spcBef>
        <a:buNone/>
        <a:defRPr sz="3000" b="1" kern="1200">
          <a:solidFill>
            <a:schemeClr val="bg1"/>
          </a:solidFill>
          <a:latin typeface="EYInterstate Light" pitchFamily="2"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EYInterstate Light" pitchFamily="2" charset="0"/>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EYInterstate Light" pitchFamily="2" charset="0"/>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EYInterstate Light" pitchFamily="2" charset="0"/>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EYInterstate Light" pitchFamily="2" charset="0"/>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EYInterstate Light"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457200" y="201600"/>
            <a:ext cx="8232775"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13" name="Text Placeholder 2"/>
          <p:cNvSpPr>
            <a:spLocks noGrp="1"/>
          </p:cNvSpPr>
          <p:nvPr>
            <p:ph type="body" idx="1"/>
          </p:nvPr>
        </p:nvSpPr>
        <p:spPr>
          <a:xfrm>
            <a:off x="457200" y="1425600"/>
            <a:ext cx="8229600" cy="46989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4"/>
          <p:cNvSpPr>
            <a:spLocks noGrp="1"/>
          </p:cNvSpPr>
          <p:nvPr>
            <p:ph type="ftr" sz="quarter" idx="3"/>
          </p:nvPr>
        </p:nvSpPr>
        <p:spPr>
          <a:xfrm>
            <a:off x="2588400" y="6496184"/>
            <a:ext cx="34344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solidFill>
                  <a:srgbClr val="646464"/>
                </a:solidFill>
              </a:rPr>
              <a:t>Presentation title</a:t>
            </a:r>
          </a:p>
        </p:txBody>
      </p:sp>
      <p:sp>
        <p:nvSpPr>
          <p:cNvPr id="15" name="TextBox 14"/>
          <p:cNvSpPr txBox="1"/>
          <p:nvPr/>
        </p:nvSpPr>
        <p:spPr>
          <a:xfrm>
            <a:off x="457200" y="6496184"/>
            <a:ext cx="722376" cy="201168"/>
          </a:xfrm>
          <a:prstGeom prst="rect">
            <a:avLst/>
          </a:prstGeom>
          <a:noFill/>
        </p:spPr>
        <p:txBody>
          <a:bodyPr vert="horz" wrap="square" lIns="0" tIns="0" rIns="0" bIns="0" rtlCol="0" anchor="t" anchorCtr="0">
            <a:noAutofit/>
          </a:bodyPr>
          <a:lstStyle/>
          <a:p>
            <a:r>
              <a:rPr lang="en-GB" sz="1100" dirty="0">
                <a:solidFill>
                  <a:srgbClr val="646464"/>
                </a:solidFill>
                <a:cs typeface="Arial" pitchFamily="34" charset="0"/>
              </a:rPr>
              <a:t>Page </a:t>
            </a:r>
            <a:fld id="{9AE4D82F-B047-469B-AC52-A46321747EAF}" type="slidenum">
              <a:rPr lang="en-GB" sz="1100">
                <a:solidFill>
                  <a:srgbClr val="646464"/>
                </a:solidFill>
                <a:cs typeface="Arial" pitchFamily="34" charset="0"/>
              </a:rPr>
              <a:pPr/>
              <a:t>‹#›</a:t>
            </a:fld>
            <a:endParaRPr lang="en-GB" sz="1100" dirty="0">
              <a:solidFill>
                <a:srgbClr val="646464"/>
              </a:solidFill>
              <a:cs typeface="Arial" pitchFamily="34" charset="0"/>
            </a:endParaRPr>
          </a:p>
        </p:txBody>
      </p:sp>
      <p:sp>
        <p:nvSpPr>
          <p:cNvPr id="16" name="Date Placeholder 3"/>
          <p:cNvSpPr>
            <a:spLocks noGrp="1"/>
          </p:cNvSpPr>
          <p:nvPr>
            <p:ph type="dt" sz="half" idx="2"/>
          </p:nvPr>
        </p:nvSpPr>
        <p:spPr>
          <a:xfrm>
            <a:off x="1217792" y="6496184"/>
            <a:ext cx="1188720" cy="201168"/>
          </a:xfrm>
          <a:prstGeom prst="rect">
            <a:avLst/>
          </a:prstGeom>
        </p:spPr>
        <p:txBody>
          <a:bodyPr vert="horz" wrap="none" lIns="0" tIns="0" rIns="0" bIns="0" rtlCol="0" anchor="t" anchorCtr="0">
            <a:noAutofit/>
          </a:bodyPr>
          <a:lstStyle>
            <a:lvl1pPr algn="l">
              <a:defRPr sz="1100">
                <a:solidFill>
                  <a:schemeClr val="bg1"/>
                </a:solidFill>
                <a:latin typeface="+mn-lt"/>
                <a:cs typeface="Arial" pitchFamily="34" charset="0"/>
              </a:defRPr>
            </a:lvl1pPr>
          </a:lstStyle>
          <a:p>
            <a:r>
              <a:rPr lang="en-US" dirty="0">
                <a:solidFill>
                  <a:srgbClr val="646464"/>
                </a:solidFill>
              </a:rPr>
              <a:t>1 January 2014</a:t>
            </a:r>
          </a:p>
        </p:txBody>
      </p:sp>
      <p:pic>
        <p:nvPicPr>
          <p:cNvPr id="17" name="Picture 1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84464" y="6327648"/>
            <a:ext cx="399919" cy="408838"/>
          </a:xfrm>
          <a:prstGeom prst="rect">
            <a:avLst/>
          </a:prstGeom>
        </p:spPr>
      </p:pic>
    </p:spTree>
    <p:extLst>
      <p:ext uri="{BB962C8B-B14F-4D97-AF65-F5344CB8AC3E}">
        <p14:creationId xmlns:p14="http://schemas.microsoft.com/office/powerpoint/2010/main" val="47152191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8.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9.png"/><Relationship Id="rId7" Type="http://schemas.openxmlformats.org/officeDocument/2006/relationships/oleObject" Target="../embeddings/oleObject2.bin"/><Relationship Id="rId12" Type="http://schemas.openxmlformats.org/officeDocument/2006/relationships/image" Target="../media/image13.wmf"/><Relationship Id="rId2" Type="http://schemas.openxmlformats.org/officeDocument/2006/relationships/slideLayout" Target="../slideLayouts/slideLayout27.xml"/><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package" Target="../embeddings/Microsoft_Excel_Worksheet2.xlsx"/><Relationship Id="rId5" Type="http://schemas.openxmlformats.org/officeDocument/2006/relationships/oleObject" Target="../embeddings/oleObject1.bin"/><Relationship Id="rId10" Type="http://schemas.openxmlformats.org/officeDocument/2006/relationships/image" Target="../media/image12.wmf"/><Relationship Id="rId4" Type="http://schemas.microsoft.com/office/2007/relationships/hdphoto" Target="../media/hdphoto1.wdp"/><Relationship Id="rId9" Type="http://schemas.openxmlformats.org/officeDocument/2006/relationships/package" Target="../embeddings/Microsoft_Excel_Worksheet1.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550" y="2125655"/>
            <a:ext cx="5361756" cy="860400"/>
          </a:xfrm>
        </p:spPr>
        <p:txBody>
          <a:bodyPr/>
          <a:lstStyle/>
          <a:p>
            <a:pPr lvl="0">
              <a:lnSpc>
                <a:spcPct val="100000"/>
              </a:lnSpc>
              <a:spcBef>
                <a:spcPts val="600"/>
              </a:spcBef>
              <a:spcAft>
                <a:spcPts val="600"/>
              </a:spcAft>
            </a:pPr>
            <a:r>
              <a:rPr lang="en-US" sz="2800" dirty="0">
                <a:latin typeface="EYInterstate Light" panose="02000506000000020004" pitchFamily="2" charset="0"/>
              </a:rPr>
              <a:t>EY Risk Innovation </a:t>
            </a:r>
            <a:r>
              <a:rPr lang="en-US" sz="2800" dirty="0" err="1">
                <a:latin typeface="EYInterstate Light" panose="02000506000000020004" pitchFamily="2" charset="0"/>
              </a:rPr>
              <a:t>Techathon</a:t>
            </a:r>
            <a:r>
              <a:rPr lang="en-US" sz="2800" dirty="0">
                <a:latin typeface="EYInterstate Light" panose="02000506000000020004" pitchFamily="2" charset="0"/>
              </a:rPr>
              <a:t/>
            </a:r>
            <a:br>
              <a:rPr lang="en-US" sz="2800" dirty="0">
                <a:latin typeface="EYInterstate Light" panose="02000506000000020004" pitchFamily="2" charset="0"/>
              </a:rPr>
            </a:br>
            <a:r>
              <a:rPr lang="en-US" sz="1800" dirty="0">
                <a:latin typeface="EYInterstate Light" panose="02000506000000020004" pitchFamily="2" charset="0"/>
              </a:rPr>
              <a:t>Concept and Use </a:t>
            </a:r>
            <a:r>
              <a:rPr lang="en-US" sz="1800" dirty="0" smtClean="0">
                <a:latin typeface="EYInterstate Light" panose="02000506000000020004" pitchFamily="2" charset="0"/>
              </a:rPr>
              <a:t>Cases</a:t>
            </a:r>
            <a:br>
              <a:rPr lang="en-US" sz="1800" dirty="0" smtClean="0">
                <a:latin typeface="EYInterstate Light" panose="02000506000000020004" pitchFamily="2" charset="0"/>
              </a:rPr>
            </a:br>
            <a:r>
              <a:rPr lang="en-US" sz="1800" dirty="0" smtClean="0">
                <a:latin typeface="EYInterstate Light" panose="02000506000000020004" pitchFamily="2" charset="0"/>
              </a:rPr>
              <a:t>Use Case 1</a:t>
            </a:r>
            <a:r>
              <a:rPr lang="en-IN" sz="2400" dirty="0">
                <a:latin typeface="EYInterstate Light" panose="02000506000000020004" pitchFamily="2" charset="0"/>
              </a:rPr>
              <a:t/>
            </a:r>
            <a:br>
              <a:rPr lang="en-IN" sz="2400" dirty="0">
                <a:latin typeface="EYInterstate Light" panose="02000506000000020004" pitchFamily="2" charset="0"/>
              </a:rPr>
            </a:br>
            <a:r>
              <a:rPr lang="en-US" sz="2400" dirty="0">
                <a:latin typeface="EYInterstate Light" panose="02000506000000020004" pitchFamily="2" charset="0"/>
              </a:rPr>
              <a:t/>
            </a:r>
            <a:br>
              <a:rPr lang="en-US" sz="2400" dirty="0">
                <a:latin typeface="EYInterstate Light" panose="02000506000000020004" pitchFamily="2" charset="0"/>
              </a:rPr>
            </a:br>
            <a:endParaRPr lang="en-IN" sz="4000" dirty="0">
              <a:latin typeface="EYInterstate Light" panose="02000506000000020004" pitchFamily="2" charset="0"/>
            </a:endParaRPr>
          </a:p>
        </p:txBody>
      </p:sp>
      <p:sp>
        <p:nvSpPr>
          <p:cNvPr id="3" name="Subtitle 2"/>
          <p:cNvSpPr>
            <a:spLocks noGrp="1"/>
          </p:cNvSpPr>
          <p:nvPr>
            <p:ph type="subTitle" idx="1"/>
          </p:nvPr>
        </p:nvSpPr>
        <p:spPr>
          <a:xfrm>
            <a:off x="783551" y="3299314"/>
            <a:ext cx="4893349" cy="645742"/>
          </a:xfrm>
        </p:spPr>
        <p:txBody>
          <a:bodyPr/>
          <a:lstStyle/>
          <a:p>
            <a:r>
              <a:rPr lang="en-IN" sz="1600" b="1" dirty="0">
                <a:latin typeface="EYInterstate Light" panose="02000506000000020004" pitchFamily="2" charset="0"/>
              </a:rPr>
              <a:t>May 2019</a:t>
            </a:r>
          </a:p>
          <a:p>
            <a:endParaRPr lang="en-IN" sz="1600" b="1" dirty="0">
              <a:latin typeface="EYInterstate Light" panose="02000506000000020004" pitchFamily="2" charset="0"/>
            </a:endParaRPr>
          </a:p>
        </p:txBody>
      </p:sp>
    </p:spTree>
    <p:extLst>
      <p:ext uri="{BB962C8B-B14F-4D97-AF65-F5344CB8AC3E}">
        <p14:creationId xmlns:p14="http://schemas.microsoft.com/office/powerpoint/2010/main" val="1185999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235938" y="120668"/>
            <a:ext cx="144000" cy="504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rtlCol="0" anchor="t" anchorCtr="0"/>
          <a:lstStyle/>
          <a:p>
            <a:pPr algn="ctr" defTabSz="914309"/>
            <a:endParaRPr lang="en-IN" sz="1200" dirty="0">
              <a:solidFill>
                <a:srgbClr val="000000"/>
              </a:solidFill>
            </a:endParaRPr>
          </a:p>
        </p:txBody>
      </p:sp>
      <p:sp>
        <p:nvSpPr>
          <p:cNvPr id="58" name="Rectangle 57"/>
          <p:cNvSpPr/>
          <p:nvPr/>
        </p:nvSpPr>
        <p:spPr>
          <a:xfrm>
            <a:off x="91924" y="2896"/>
            <a:ext cx="144000" cy="504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rtlCol="0" anchor="t" anchorCtr="0"/>
          <a:lstStyle/>
          <a:p>
            <a:pPr algn="ctr" defTabSz="914309"/>
            <a:endParaRPr lang="en-IN" sz="1200" dirty="0">
              <a:solidFill>
                <a:srgbClr val="000000"/>
              </a:solidFill>
            </a:endParaRPr>
          </a:p>
        </p:txBody>
      </p:sp>
      <p:sp>
        <p:nvSpPr>
          <p:cNvPr id="35" name="Title 1"/>
          <p:cNvSpPr>
            <a:spLocks noGrp="1"/>
          </p:cNvSpPr>
          <p:nvPr>
            <p:ph type="title" idx="4294967295"/>
          </p:nvPr>
        </p:nvSpPr>
        <p:spPr>
          <a:xfrm>
            <a:off x="786984" y="38979"/>
            <a:ext cx="8229600" cy="860425"/>
          </a:xfrm>
        </p:spPr>
        <p:txBody>
          <a:bodyPr anchor="ctr"/>
          <a:lstStyle/>
          <a:p>
            <a:r>
              <a:rPr lang="en-US" dirty="0">
                <a:solidFill>
                  <a:schemeClr val="bg2"/>
                </a:solidFill>
              </a:rPr>
              <a:t>Problem Statements - Summary </a:t>
            </a:r>
            <a:endParaRPr lang="en-IN" sz="2800" i="1" dirty="0">
              <a:solidFill>
                <a:schemeClr val="bg2"/>
              </a:solidFill>
            </a:endParaRPr>
          </a:p>
        </p:txBody>
      </p:sp>
      <p:sp>
        <p:nvSpPr>
          <p:cNvPr id="53" name="Rectangle 52"/>
          <p:cNvSpPr/>
          <p:nvPr/>
        </p:nvSpPr>
        <p:spPr>
          <a:xfrm>
            <a:off x="1273784" y="899404"/>
            <a:ext cx="7776000" cy="933269"/>
          </a:xfrm>
          <a:prstGeom prst="rect">
            <a:avLst/>
          </a:prstGeom>
        </p:spPr>
        <p:txBody>
          <a:bodyPr wrap="square">
            <a:spAutoFit/>
          </a:bodyPr>
          <a:lstStyle/>
          <a:p>
            <a:pPr fontAlgn="t">
              <a:lnSpc>
                <a:spcPct val="107000"/>
              </a:lnSpc>
              <a:spcBef>
                <a:spcPts val="200"/>
              </a:spcBef>
              <a:spcAft>
                <a:spcPts val="200"/>
              </a:spcAft>
              <a:buClr>
                <a:prstClr val="white">
                  <a:lumMod val="50000"/>
                </a:prstClr>
              </a:buClr>
              <a:defRPr/>
            </a:pPr>
            <a:r>
              <a:rPr lang="en-US" sz="1400" b="1" kern="0" dirty="0">
                <a:solidFill>
                  <a:srgbClr val="000000">
                    <a:lumMod val="65000"/>
                    <a:lumOff val="35000"/>
                  </a:srgbClr>
                </a:solidFill>
                <a:latin typeface="EYInterstate Light" panose="02000506000000020004" pitchFamily="2" charset="0"/>
              </a:rPr>
              <a:t>Concurrent Audit Automation</a:t>
            </a:r>
          </a:p>
          <a:p>
            <a:pPr>
              <a:spcBef>
                <a:spcPts val="200"/>
              </a:spcBef>
              <a:spcAft>
                <a:spcPts val="200"/>
              </a:spcAft>
              <a:buClr>
                <a:prstClr val="white">
                  <a:lumMod val="50000"/>
                </a:prstClr>
              </a:buClr>
              <a:defRPr/>
            </a:pPr>
            <a:r>
              <a:rPr lang="en-IN" sz="1100" kern="0" dirty="0">
                <a:solidFill>
                  <a:srgbClr val="000000">
                    <a:lumMod val="65000"/>
                    <a:lumOff val="35000"/>
                  </a:srgbClr>
                </a:solidFill>
                <a:latin typeface="EYInterstate Light" panose="02000506000000020004" pitchFamily="2" charset="0"/>
              </a:rPr>
              <a:t>Develop an automated solution that can perform confirmation of </a:t>
            </a:r>
            <a:r>
              <a:rPr lang="en-IN" sz="1100" kern="0" dirty="0" err="1">
                <a:solidFill>
                  <a:srgbClr val="000000">
                    <a:lumMod val="65000"/>
                    <a:lumOff val="35000"/>
                  </a:srgbClr>
                </a:solidFill>
                <a:latin typeface="EYInterstate Light" panose="02000506000000020004" pitchFamily="2" charset="0"/>
              </a:rPr>
              <a:t>Fx</a:t>
            </a:r>
            <a:r>
              <a:rPr lang="en-IN" sz="1100" kern="0" dirty="0">
                <a:solidFill>
                  <a:srgbClr val="000000">
                    <a:lumMod val="65000"/>
                    <a:lumOff val="35000"/>
                  </a:srgbClr>
                </a:solidFill>
                <a:latin typeface="EYInterstate Light" panose="02000506000000020004" pitchFamily="2" charset="0"/>
              </a:rPr>
              <a:t> deals and the underlying documentation in various formats as per the RBI guidelines.</a:t>
            </a:r>
          </a:p>
          <a:p>
            <a:pPr>
              <a:spcBef>
                <a:spcPts val="200"/>
              </a:spcBef>
              <a:spcAft>
                <a:spcPts val="200"/>
              </a:spcAft>
              <a:buClr>
                <a:prstClr val="white">
                  <a:lumMod val="50000"/>
                </a:prstClr>
              </a:buClr>
              <a:defRPr/>
            </a:pPr>
            <a:r>
              <a:rPr lang="en-US" sz="1100" i="1" kern="0" dirty="0">
                <a:solidFill>
                  <a:srgbClr val="FFFFFF">
                    <a:lumMod val="50000"/>
                  </a:srgbClr>
                </a:solidFill>
                <a:latin typeface="EYInterstate Light" panose="02000506000000020004" pitchFamily="2" charset="0"/>
              </a:rPr>
              <a:t>Mentors: Toral Doshi/Viral </a:t>
            </a:r>
            <a:r>
              <a:rPr lang="en-US" sz="1100" i="1" kern="0" dirty="0" err="1">
                <a:solidFill>
                  <a:srgbClr val="FFFFFF">
                    <a:lumMod val="50000"/>
                  </a:srgbClr>
                </a:solidFill>
                <a:latin typeface="EYInterstate Light" panose="02000506000000020004" pitchFamily="2" charset="0"/>
              </a:rPr>
              <a:t>Dodia</a:t>
            </a:r>
            <a:r>
              <a:rPr lang="en-US" sz="1100" i="1" kern="0" dirty="0">
                <a:solidFill>
                  <a:srgbClr val="FFFFFF">
                    <a:lumMod val="50000"/>
                  </a:srgbClr>
                </a:solidFill>
                <a:latin typeface="EYInterstate Light" panose="02000506000000020004" pitchFamily="2" charset="0"/>
              </a:rPr>
              <a:t>//Deep Shah</a:t>
            </a:r>
          </a:p>
        </p:txBody>
      </p:sp>
      <p:grpSp>
        <p:nvGrpSpPr>
          <p:cNvPr id="59" name="Group 58"/>
          <p:cNvGrpSpPr/>
          <p:nvPr/>
        </p:nvGrpSpPr>
        <p:grpSpPr>
          <a:xfrm>
            <a:off x="612952" y="925559"/>
            <a:ext cx="740030" cy="792000"/>
            <a:chOff x="572008" y="925559"/>
            <a:chExt cx="740030" cy="792000"/>
          </a:xfrm>
        </p:grpSpPr>
        <p:sp>
          <p:nvSpPr>
            <p:cNvPr id="60" name="TextBox 59"/>
            <p:cNvSpPr txBox="1"/>
            <p:nvPr/>
          </p:nvSpPr>
          <p:spPr>
            <a:xfrm>
              <a:off x="572008" y="936688"/>
              <a:ext cx="740030" cy="455509"/>
            </a:xfrm>
            <a:prstGeom prst="rect">
              <a:avLst/>
            </a:prstGeom>
            <a:noFill/>
            <a:ln>
              <a:noFill/>
            </a:ln>
          </p:spPr>
          <p:txBody>
            <a:bodyPr wrap="square" lIns="0" tIns="36576" rIns="0" bIns="0" rtlCol="0">
              <a:spAutoFit/>
            </a:bodyPr>
            <a:lstStyle/>
            <a:p>
              <a:pPr>
                <a:lnSpc>
                  <a:spcPct val="85000"/>
                </a:lnSpc>
                <a:spcAft>
                  <a:spcPts val="600"/>
                </a:spcAft>
                <a:buClr>
                  <a:srgbClr val="FFE600"/>
                </a:buClr>
                <a:buSzPct val="70000"/>
              </a:pPr>
              <a:r>
                <a:rPr lang="en-US" sz="3200" b="1" dirty="0">
                  <a:solidFill>
                    <a:srgbClr val="FFE600"/>
                  </a:solidFill>
                  <a:latin typeface="EYInterstate Light" panose="02000506000000020004" pitchFamily="2" charset="0"/>
                </a:rPr>
                <a:t>1.</a:t>
              </a:r>
              <a:endParaRPr lang="en-IN" sz="3200" b="1" dirty="0">
                <a:solidFill>
                  <a:srgbClr val="FFE600"/>
                </a:solidFill>
                <a:latin typeface="EYInterstate Light" panose="02000506000000020004" pitchFamily="2" charset="0"/>
              </a:endParaRPr>
            </a:p>
          </p:txBody>
        </p:sp>
        <p:cxnSp>
          <p:nvCxnSpPr>
            <p:cNvPr id="61" name="Straight Connector 60"/>
            <p:cNvCxnSpPr/>
            <p:nvPr/>
          </p:nvCxnSpPr>
          <p:spPr>
            <a:xfrm rot="5400000">
              <a:off x="718809" y="1321559"/>
              <a:ext cx="792000" cy="0"/>
            </a:xfrm>
            <a:prstGeom prst="line">
              <a:avLst/>
            </a:prstGeom>
            <a:ln w="57150">
              <a:solidFill>
                <a:schemeClr val="bg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608523" y="1338542"/>
            <a:ext cx="336206" cy="361246"/>
            <a:chOff x="9498529" y="2346560"/>
            <a:chExt cx="554838" cy="538304"/>
          </a:xfrm>
          <a:solidFill>
            <a:schemeClr val="accent1"/>
          </a:solidFill>
        </p:grpSpPr>
        <p:sp>
          <p:nvSpPr>
            <p:cNvPr id="116" name="Freeform 166"/>
            <p:cNvSpPr>
              <a:spLocks/>
            </p:cNvSpPr>
            <p:nvPr/>
          </p:nvSpPr>
          <p:spPr bwMode="auto">
            <a:xfrm>
              <a:off x="9676739" y="2837096"/>
              <a:ext cx="23884" cy="23884"/>
            </a:xfrm>
            <a:custGeom>
              <a:avLst/>
              <a:gdLst>
                <a:gd name="T0" fmla="*/ 26 w 26"/>
                <a:gd name="T1" fmla="*/ 22 h 26"/>
                <a:gd name="T2" fmla="*/ 26 w 26"/>
                <a:gd name="T3" fmla="*/ 22 h 26"/>
                <a:gd name="T4" fmla="*/ 24 w 26"/>
                <a:gd name="T5" fmla="*/ 24 h 26"/>
                <a:gd name="T6" fmla="*/ 22 w 26"/>
                <a:gd name="T7" fmla="*/ 26 h 26"/>
                <a:gd name="T8" fmla="*/ 4 w 26"/>
                <a:gd name="T9" fmla="*/ 26 h 26"/>
                <a:gd name="T10" fmla="*/ 4 w 26"/>
                <a:gd name="T11" fmla="*/ 26 h 26"/>
                <a:gd name="T12" fmla="*/ 0 w 26"/>
                <a:gd name="T13" fmla="*/ 24 h 26"/>
                <a:gd name="T14" fmla="*/ 0 w 26"/>
                <a:gd name="T15" fmla="*/ 22 h 26"/>
                <a:gd name="T16" fmla="*/ 0 w 26"/>
                <a:gd name="T17" fmla="*/ 4 h 26"/>
                <a:gd name="T18" fmla="*/ 0 w 26"/>
                <a:gd name="T19" fmla="*/ 4 h 26"/>
                <a:gd name="T20" fmla="*/ 0 w 26"/>
                <a:gd name="T21" fmla="*/ 0 h 26"/>
                <a:gd name="T22" fmla="*/ 4 w 26"/>
                <a:gd name="T23" fmla="*/ 0 h 26"/>
                <a:gd name="T24" fmla="*/ 22 w 26"/>
                <a:gd name="T25" fmla="*/ 0 h 26"/>
                <a:gd name="T26" fmla="*/ 22 w 26"/>
                <a:gd name="T27" fmla="*/ 0 h 26"/>
                <a:gd name="T28" fmla="*/ 24 w 26"/>
                <a:gd name="T29" fmla="*/ 0 h 26"/>
                <a:gd name="T30" fmla="*/ 26 w 26"/>
                <a:gd name="T31" fmla="*/ 4 h 26"/>
                <a:gd name="T32" fmla="*/ 26 w 26"/>
                <a:gd name="T3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6">
                  <a:moveTo>
                    <a:pt x="26" y="22"/>
                  </a:moveTo>
                  <a:lnTo>
                    <a:pt x="26" y="22"/>
                  </a:lnTo>
                  <a:lnTo>
                    <a:pt x="24" y="24"/>
                  </a:lnTo>
                  <a:lnTo>
                    <a:pt x="22" y="26"/>
                  </a:lnTo>
                  <a:lnTo>
                    <a:pt x="4" y="26"/>
                  </a:lnTo>
                  <a:lnTo>
                    <a:pt x="4" y="26"/>
                  </a:lnTo>
                  <a:lnTo>
                    <a:pt x="0" y="24"/>
                  </a:lnTo>
                  <a:lnTo>
                    <a:pt x="0" y="22"/>
                  </a:lnTo>
                  <a:lnTo>
                    <a:pt x="0" y="4"/>
                  </a:lnTo>
                  <a:lnTo>
                    <a:pt x="0" y="4"/>
                  </a:lnTo>
                  <a:lnTo>
                    <a:pt x="0" y="0"/>
                  </a:lnTo>
                  <a:lnTo>
                    <a:pt x="4" y="0"/>
                  </a:lnTo>
                  <a:lnTo>
                    <a:pt x="22" y="0"/>
                  </a:lnTo>
                  <a:lnTo>
                    <a:pt x="22" y="0"/>
                  </a:lnTo>
                  <a:lnTo>
                    <a:pt x="24" y="0"/>
                  </a:lnTo>
                  <a:lnTo>
                    <a:pt x="26" y="4"/>
                  </a:lnTo>
                  <a:lnTo>
                    <a:pt x="26" y="22"/>
                  </a:lnTo>
                  <a:close/>
                </a:path>
              </a:pathLst>
            </a:custGeom>
            <a:grpFill/>
            <a:ln>
              <a:noFill/>
            </a:ln>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en-IE" sz="1368" dirty="0">
                <a:solidFill>
                  <a:srgbClr val="646464"/>
                </a:solidFill>
              </a:endParaRPr>
            </a:p>
          </p:txBody>
        </p:sp>
        <p:sp>
          <p:nvSpPr>
            <p:cNvPr id="117" name="Freeform 167"/>
            <p:cNvSpPr>
              <a:spLocks noEditPoints="1"/>
            </p:cNvSpPr>
            <p:nvPr/>
          </p:nvSpPr>
          <p:spPr bwMode="auto">
            <a:xfrm>
              <a:off x="9652855" y="2491700"/>
              <a:ext cx="332535" cy="211280"/>
            </a:xfrm>
            <a:custGeom>
              <a:avLst/>
              <a:gdLst>
                <a:gd name="T0" fmla="*/ 360 w 362"/>
                <a:gd name="T1" fmla="*/ 32 h 230"/>
                <a:gd name="T2" fmla="*/ 358 w 362"/>
                <a:gd name="T3" fmla="*/ 14 h 230"/>
                <a:gd name="T4" fmla="*/ 352 w 362"/>
                <a:gd name="T5" fmla="*/ 4 h 230"/>
                <a:gd name="T6" fmla="*/ 342 w 362"/>
                <a:gd name="T7" fmla="*/ 0 h 230"/>
                <a:gd name="T8" fmla="*/ 328 w 362"/>
                <a:gd name="T9" fmla="*/ 0 h 230"/>
                <a:gd name="T10" fmla="*/ 284 w 362"/>
                <a:gd name="T11" fmla="*/ 0 h 230"/>
                <a:gd name="T12" fmla="*/ 74 w 362"/>
                <a:gd name="T13" fmla="*/ 0 h 230"/>
                <a:gd name="T14" fmla="*/ 34 w 362"/>
                <a:gd name="T15" fmla="*/ 0 h 230"/>
                <a:gd name="T16" fmla="*/ 14 w 362"/>
                <a:gd name="T17" fmla="*/ 2 h 230"/>
                <a:gd name="T18" fmla="*/ 6 w 362"/>
                <a:gd name="T19" fmla="*/ 8 h 230"/>
                <a:gd name="T20" fmla="*/ 2 w 362"/>
                <a:gd name="T21" fmla="*/ 22 h 230"/>
                <a:gd name="T22" fmla="*/ 0 w 362"/>
                <a:gd name="T23" fmla="*/ 32 h 230"/>
                <a:gd name="T24" fmla="*/ 2 w 362"/>
                <a:gd name="T25" fmla="*/ 114 h 230"/>
                <a:gd name="T26" fmla="*/ 2 w 362"/>
                <a:gd name="T27" fmla="*/ 196 h 230"/>
                <a:gd name="T28" fmla="*/ 4 w 362"/>
                <a:gd name="T29" fmla="*/ 214 h 230"/>
                <a:gd name="T30" fmla="*/ 10 w 362"/>
                <a:gd name="T31" fmla="*/ 224 h 230"/>
                <a:gd name="T32" fmla="*/ 20 w 362"/>
                <a:gd name="T33" fmla="*/ 228 h 230"/>
                <a:gd name="T34" fmla="*/ 34 w 362"/>
                <a:gd name="T35" fmla="*/ 230 h 230"/>
                <a:gd name="T36" fmla="*/ 328 w 362"/>
                <a:gd name="T37" fmla="*/ 230 h 230"/>
                <a:gd name="T38" fmla="*/ 348 w 362"/>
                <a:gd name="T39" fmla="*/ 228 h 230"/>
                <a:gd name="T40" fmla="*/ 356 w 362"/>
                <a:gd name="T41" fmla="*/ 220 h 230"/>
                <a:gd name="T42" fmla="*/ 360 w 362"/>
                <a:gd name="T43" fmla="*/ 206 h 230"/>
                <a:gd name="T44" fmla="*/ 362 w 362"/>
                <a:gd name="T45" fmla="*/ 196 h 230"/>
                <a:gd name="T46" fmla="*/ 360 w 362"/>
                <a:gd name="T47" fmla="*/ 114 h 230"/>
                <a:gd name="T48" fmla="*/ 360 w 362"/>
                <a:gd name="T49" fmla="*/ 32 h 230"/>
                <a:gd name="T50" fmla="*/ 76 w 362"/>
                <a:gd name="T51" fmla="*/ 200 h 230"/>
                <a:gd name="T52" fmla="*/ 72 w 362"/>
                <a:gd name="T53" fmla="*/ 182 h 230"/>
                <a:gd name="T54" fmla="*/ 64 w 362"/>
                <a:gd name="T55" fmla="*/ 166 h 230"/>
                <a:gd name="T56" fmla="*/ 50 w 362"/>
                <a:gd name="T57" fmla="*/ 156 h 230"/>
                <a:gd name="T58" fmla="*/ 32 w 362"/>
                <a:gd name="T59" fmla="*/ 152 h 230"/>
                <a:gd name="T60" fmla="*/ 32 w 362"/>
                <a:gd name="T61" fmla="*/ 76 h 230"/>
                <a:gd name="T62" fmla="*/ 32 w 362"/>
                <a:gd name="T63" fmla="*/ 76 h 230"/>
                <a:gd name="T64" fmla="*/ 50 w 362"/>
                <a:gd name="T65" fmla="*/ 72 h 230"/>
                <a:gd name="T66" fmla="*/ 66 w 362"/>
                <a:gd name="T67" fmla="*/ 62 h 230"/>
                <a:gd name="T68" fmla="*/ 76 w 362"/>
                <a:gd name="T69" fmla="*/ 48 h 230"/>
                <a:gd name="T70" fmla="*/ 80 w 362"/>
                <a:gd name="T71" fmla="*/ 30 h 230"/>
                <a:gd name="T72" fmla="*/ 284 w 362"/>
                <a:gd name="T73" fmla="*/ 30 h 230"/>
                <a:gd name="T74" fmla="*/ 288 w 362"/>
                <a:gd name="T75" fmla="*/ 48 h 230"/>
                <a:gd name="T76" fmla="*/ 298 w 362"/>
                <a:gd name="T77" fmla="*/ 62 h 230"/>
                <a:gd name="T78" fmla="*/ 312 w 362"/>
                <a:gd name="T79" fmla="*/ 72 h 230"/>
                <a:gd name="T80" fmla="*/ 330 w 362"/>
                <a:gd name="T81" fmla="*/ 76 h 230"/>
                <a:gd name="T82" fmla="*/ 330 w 362"/>
                <a:gd name="T83" fmla="*/ 150 h 230"/>
                <a:gd name="T84" fmla="*/ 312 w 362"/>
                <a:gd name="T85" fmla="*/ 154 h 230"/>
                <a:gd name="T86" fmla="*/ 298 w 362"/>
                <a:gd name="T87" fmla="*/ 164 h 230"/>
                <a:gd name="T88" fmla="*/ 288 w 362"/>
                <a:gd name="T89" fmla="*/ 180 h 230"/>
                <a:gd name="T90" fmla="*/ 284 w 362"/>
                <a:gd name="T91" fmla="*/ 198 h 230"/>
                <a:gd name="T92" fmla="*/ 284 w 362"/>
                <a:gd name="T93" fmla="*/ 19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2" h="230">
                  <a:moveTo>
                    <a:pt x="360" y="32"/>
                  </a:moveTo>
                  <a:lnTo>
                    <a:pt x="360" y="32"/>
                  </a:lnTo>
                  <a:lnTo>
                    <a:pt x="360" y="22"/>
                  </a:lnTo>
                  <a:lnTo>
                    <a:pt x="358" y="14"/>
                  </a:lnTo>
                  <a:lnTo>
                    <a:pt x="356" y="8"/>
                  </a:lnTo>
                  <a:lnTo>
                    <a:pt x="352" y="4"/>
                  </a:lnTo>
                  <a:lnTo>
                    <a:pt x="348" y="2"/>
                  </a:lnTo>
                  <a:lnTo>
                    <a:pt x="342" y="0"/>
                  </a:lnTo>
                  <a:lnTo>
                    <a:pt x="328" y="0"/>
                  </a:lnTo>
                  <a:lnTo>
                    <a:pt x="328" y="0"/>
                  </a:lnTo>
                  <a:lnTo>
                    <a:pt x="284" y="0"/>
                  </a:lnTo>
                  <a:lnTo>
                    <a:pt x="284" y="0"/>
                  </a:lnTo>
                  <a:lnTo>
                    <a:pt x="74" y="0"/>
                  </a:lnTo>
                  <a:lnTo>
                    <a:pt x="74" y="0"/>
                  </a:lnTo>
                  <a:lnTo>
                    <a:pt x="34" y="0"/>
                  </a:lnTo>
                  <a:lnTo>
                    <a:pt x="34" y="0"/>
                  </a:lnTo>
                  <a:lnTo>
                    <a:pt x="20" y="0"/>
                  </a:lnTo>
                  <a:lnTo>
                    <a:pt x="14" y="2"/>
                  </a:lnTo>
                  <a:lnTo>
                    <a:pt x="10" y="4"/>
                  </a:lnTo>
                  <a:lnTo>
                    <a:pt x="6" y="8"/>
                  </a:lnTo>
                  <a:lnTo>
                    <a:pt x="4" y="14"/>
                  </a:lnTo>
                  <a:lnTo>
                    <a:pt x="2" y="22"/>
                  </a:lnTo>
                  <a:lnTo>
                    <a:pt x="0" y="32"/>
                  </a:lnTo>
                  <a:lnTo>
                    <a:pt x="0" y="32"/>
                  </a:lnTo>
                  <a:lnTo>
                    <a:pt x="2" y="114"/>
                  </a:lnTo>
                  <a:lnTo>
                    <a:pt x="2" y="114"/>
                  </a:lnTo>
                  <a:lnTo>
                    <a:pt x="2" y="196"/>
                  </a:lnTo>
                  <a:lnTo>
                    <a:pt x="2" y="196"/>
                  </a:lnTo>
                  <a:lnTo>
                    <a:pt x="2" y="206"/>
                  </a:lnTo>
                  <a:lnTo>
                    <a:pt x="4" y="214"/>
                  </a:lnTo>
                  <a:lnTo>
                    <a:pt x="6" y="220"/>
                  </a:lnTo>
                  <a:lnTo>
                    <a:pt x="10" y="224"/>
                  </a:lnTo>
                  <a:lnTo>
                    <a:pt x="14" y="228"/>
                  </a:lnTo>
                  <a:lnTo>
                    <a:pt x="20" y="228"/>
                  </a:lnTo>
                  <a:lnTo>
                    <a:pt x="34" y="230"/>
                  </a:lnTo>
                  <a:lnTo>
                    <a:pt x="34" y="230"/>
                  </a:lnTo>
                  <a:lnTo>
                    <a:pt x="328" y="230"/>
                  </a:lnTo>
                  <a:lnTo>
                    <a:pt x="328" y="230"/>
                  </a:lnTo>
                  <a:lnTo>
                    <a:pt x="342" y="228"/>
                  </a:lnTo>
                  <a:lnTo>
                    <a:pt x="348" y="228"/>
                  </a:lnTo>
                  <a:lnTo>
                    <a:pt x="352" y="224"/>
                  </a:lnTo>
                  <a:lnTo>
                    <a:pt x="356" y="220"/>
                  </a:lnTo>
                  <a:lnTo>
                    <a:pt x="358" y="214"/>
                  </a:lnTo>
                  <a:lnTo>
                    <a:pt x="360" y="206"/>
                  </a:lnTo>
                  <a:lnTo>
                    <a:pt x="362" y="196"/>
                  </a:lnTo>
                  <a:lnTo>
                    <a:pt x="362" y="196"/>
                  </a:lnTo>
                  <a:lnTo>
                    <a:pt x="360" y="114"/>
                  </a:lnTo>
                  <a:lnTo>
                    <a:pt x="360" y="114"/>
                  </a:lnTo>
                  <a:lnTo>
                    <a:pt x="360" y="32"/>
                  </a:lnTo>
                  <a:lnTo>
                    <a:pt x="360" y="32"/>
                  </a:lnTo>
                  <a:close/>
                  <a:moveTo>
                    <a:pt x="76" y="200"/>
                  </a:moveTo>
                  <a:lnTo>
                    <a:pt x="76" y="200"/>
                  </a:lnTo>
                  <a:lnTo>
                    <a:pt x="74" y="190"/>
                  </a:lnTo>
                  <a:lnTo>
                    <a:pt x="72" y="182"/>
                  </a:lnTo>
                  <a:lnTo>
                    <a:pt x="68" y="174"/>
                  </a:lnTo>
                  <a:lnTo>
                    <a:pt x="64" y="166"/>
                  </a:lnTo>
                  <a:lnTo>
                    <a:pt x="56" y="160"/>
                  </a:lnTo>
                  <a:lnTo>
                    <a:pt x="50" y="156"/>
                  </a:lnTo>
                  <a:lnTo>
                    <a:pt x="40" y="152"/>
                  </a:lnTo>
                  <a:lnTo>
                    <a:pt x="32" y="152"/>
                  </a:lnTo>
                  <a:lnTo>
                    <a:pt x="32" y="76"/>
                  </a:lnTo>
                  <a:lnTo>
                    <a:pt x="32" y="76"/>
                  </a:lnTo>
                  <a:lnTo>
                    <a:pt x="32" y="76"/>
                  </a:lnTo>
                  <a:lnTo>
                    <a:pt x="32" y="76"/>
                  </a:lnTo>
                  <a:lnTo>
                    <a:pt x="42" y="74"/>
                  </a:lnTo>
                  <a:lnTo>
                    <a:pt x="50" y="72"/>
                  </a:lnTo>
                  <a:lnTo>
                    <a:pt x="58" y="68"/>
                  </a:lnTo>
                  <a:lnTo>
                    <a:pt x="66" y="62"/>
                  </a:lnTo>
                  <a:lnTo>
                    <a:pt x="72" y="56"/>
                  </a:lnTo>
                  <a:lnTo>
                    <a:pt x="76" y="48"/>
                  </a:lnTo>
                  <a:lnTo>
                    <a:pt x="78" y="40"/>
                  </a:lnTo>
                  <a:lnTo>
                    <a:pt x="80" y="30"/>
                  </a:lnTo>
                  <a:lnTo>
                    <a:pt x="284" y="30"/>
                  </a:lnTo>
                  <a:lnTo>
                    <a:pt x="284" y="30"/>
                  </a:lnTo>
                  <a:lnTo>
                    <a:pt x="286" y="40"/>
                  </a:lnTo>
                  <a:lnTo>
                    <a:pt x="288" y="48"/>
                  </a:lnTo>
                  <a:lnTo>
                    <a:pt x="292" y="56"/>
                  </a:lnTo>
                  <a:lnTo>
                    <a:pt x="298" y="62"/>
                  </a:lnTo>
                  <a:lnTo>
                    <a:pt x="304" y="68"/>
                  </a:lnTo>
                  <a:lnTo>
                    <a:pt x="312" y="72"/>
                  </a:lnTo>
                  <a:lnTo>
                    <a:pt x="320" y="76"/>
                  </a:lnTo>
                  <a:lnTo>
                    <a:pt x="330" y="76"/>
                  </a:lnTo>
                  <a:lnTo>
                    <a:pt x="330" y="150"/>
                  </a:lnTo>
                  <a:lnTo>
                    <a:pt x="330" y="150"/>
                  </a:lnTo>
                  <a:lnTo>
                    <a:pt x="320" y="152"/>
                  </a:lnTo>
                  <a:lnTo>
                    <a:pt x="312" y="154"/>
                  </a:lnTo>
                  <a:lnTo>
                    <a:pt x="304" y="158"/>
                  </a:lnTo>
                  <a:lnTo>
                    <a:pt x="298" y="164"/>
                  </a:lnTo>
                  <a:lnTo>
                    <a:pt x="292" y="172"/>
                  </a:lnTo>
                  <a:lnTo>
                    <a:pt x="288" y="180"/>
                  </a:lnTo>
                  <a:lnTo>
                    <a:pt x="286" y="188"/>
                  </a:lnTo>
                  <a:lnTo>
                    <a:pt x="284" y="198"/>
                  </a:lnTo>
                  <a:lnTo>
                    <a:pt x="284" y="198"/>
                  </a:lnTo>
                  <a:lnTo>
                    <a:pt x="284" y="198"/>
                  </a:lnTo>
                  <a:lnTo>
                    <a:pt x="76" y="200"/>
                  </a:lnTo>
                  <a:close/>
                </a:path>
              </a:pathLst>
            </a:custGeom>
            <a:grpFill/>
            <a:ln>
              <a:noFill/>
            </a:ln>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en-IE" sz="1368" dirty="0">
                <a:solidFill>
                  <a:srgbClr val="646464"/>
                </a:solidFill>
              </a:endParaRPr>
            </a:p>
          </p:txBody>
        </p:sp>
        <p:sp>
          <p:nvSpPr>
            <p:cNvPr id="118" name="Freeform 168"/>
            <p:cNvSpPr>
              <a:spLocks/>
            </p:cNvSpPr>
            <p:nvPr/>
          </p:nvSpPr>
          <p:spPr bwMode="auto">
            <a:xfrm>
              <a:off x="9812692" y="2563351"/>
              <a:ext cx="9186" cy="25721"/>
            </a:xfrm>
            <a:custGeom>
              <a:avLst/>
              <a:gdLst>
                <a:gd name="T0" fmla="*/ 10 w 10"/>
                <a:gd name="T1" fmla="*/ 0 h 28"/>
                <a:gd name="T2" fmla="*/ 10 w 10"/>
                <a:gd name="T3" fmla="*/ 0 h 28"/>
                <a:gd name="T4" fmla="*/ 6 w 10"/>
                <a:gd name="T5" fmla="*/ 2 h 28"/>
                <a:gd name="T6" fmla="*/ 4 w 10"/>
                <a:gd name="T7" fmla="*/ 4 h 28"/>
                <a:gd name="T8" fmla="*/ 0 w 10"/>
                <a:gd name="T9" fmla="*/ 22 h 28"/>
                <a:gd name="T10" fmla="*/ 0 w 10"/>
                <a:gd name="T11" fmla="*/ 22 h 28"/>
                <a:gd name="T12" fmla="*/ 2 w 10"/>
                <a:gd name="T13" fmla="*/ 26 h 28"/>
                <a:gd name="T14" fmla="*/ 6 w 10"/>
                <a:gd name="T15" fmla="*/ 28 h 28"/>
                <a:gd name="T16" fmla="*/ 10 w 10"/>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8">
                  <a:moveTo>
                    <a:pt x="10" y="0"/>
                  </a:moveTo>
                  <a:lnTo>
                    <a:pt x="10" y="0"/>
                  </a:lnTo>
                  <a:lnTo>
                    <a:pt x="6" y="2"/>
                  </a:lnTo>
                  <a:lnTo>
                    <a:pt x="4" y="4"/>
                  </a:lnTo>
                  <a:lnTo>
                    <a:pt x="0" y="22"/>
                  </a:lnTo>
                  <a:lnTo>
                    <a:pt x="0" y="22"/>
                  </a:lnTo>
                  <a:lnTo>
                    <a:pt x="2" y="26"/>
                  </a:lnTo>
                  <a:lnTo>
                    <a:pt x="6" y="28"/>
                  </a:lnTo>
                  <a:lnTo>
                    <a:pt x="10" y="0"/>
                  </a:lnTo>
                  <a:close/>
                </a:path>
              </a:pathLst>
            </a:custGeom>
            <a:grpFill/>
            <a:ln>
              <a:noFill/>
            </a:ln>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en-IE" sz="1368" dirty="0">
                <a:solidFill>
                  <a:srgbClr val="646464"/>
                </a:solidFill>
              </a:endParaRPr>
            </a:p>
          </p:txBody>
        </p:sp>
        <p:sp>
          <p:nvSpPr>
            <p:cNvPr id="119" name="Freeform 169"/>
            <p:cNvSpPr>
              <a:spLocks/>
            </p:cNvSpPr>
            <p:nvPr/>
          </p:nvSpPr>
          <p:spPr bwMode="auto">
            <a:xfrm>
              <a:off x="9816367" y="2605607"/>
              <a:ext cx="9186" cy="25721"/>
            </a:xfrm>
            <a:custGeom>
              <a:avLst/>
              <a:gdLst>
                <a:gd name="T0" fmla="*/ 6 w 10"/>
                <a:gd name="T1" fmla="*/ 0 h 28"/>
                <a:gd name="T2" fmla="*/ 0 w 10"/>
                <a:gd name="T3" fmla="*/ 28 h 28"/>
                <a:gd name="T4" fmla="*/ 0 w 10"/>
                <a:gd name="T5" fmla="*/ 28 h 28"/>
                <a:gd name="T6" fmla="*/ 4 w 10"/>
                <a:gd name="T7" fmla="*/ 26 h 28"/>
                <a:gd name="T8" fmla="*/ 6 w 10"/>
                <a:gd name="T9" fmla="*/ 24 h 28"/>
                <a:gd name="T10" fmla="*/ 10 w 10"/>
                <a:gd name="T11" fmla="*/ 6 h 28"/>
                <a:gd name="T12" fmla="*/ 10 w 10"/>
                <a:gd name="T13" fmla="*/ 6 h 28"/>
                <a:gd name="T14" fmla="*/ 8 w 10"/>
                <a:gd name="T15" fmla="*/ 4 h 28"/>
                <a:gd name="T16" fmla="*/ 6 w 10"/>
                <a:gd name="T17" fmla="*/ 0 h 28"/>
                <a:gd name="T18" fmla="*/ 6 w 1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8">
                  <a:moveTo>
                    <a:pt x="6" y="0"/>
                  </a:moveTo>
                  <a:lnTo>
                    <a:pt x="0" y="28"/>
                  </a:lnTo>
                  <a:lnTo>
                    <a:pt x="0" y="28"/>
                  </a:lnTo>
                  <a:lnTo>
                    <a:pt x="4" y="26"/>
                  </a:lnTo>
                  <a:lnTo>
                    <a:pt x="6" y="24"/>
                  </a:lnTo>
                  <a:lnTo>
                    <a:pt x="10" y="6"/>
                  </a:lnTo>
                  <a:lnTo>
                    <a:pt x="10" y="6"/>
                  </a:lnTo>
                  <a:lnTo>
                    <a:pt x="8" y="4"/>
                  </a:lnTo>
                  <a:lnTo>
                    <a:pt x="6" y="0"/>
                  </a:lnTo>
                  <a:lnTo>
                    <a:pt x="6" y="0"/>
                  </a:lnTo>
                  <a:close/>
                </a:path>
              </a:pathLst>
            </a:custGeom>
            <a:grpFill/>
            <a:ln>
              <a:noFill/>
            </a:ln>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en-IE" sz="1368" dirty="0">
                <a:solidFill>
                  <a:srgbClr val="646464"/>
                </a:solidFill>
              </a:endParaRPr>
            </a:p>
          </p:txBody>
        </p:sp>
        <p:sp>
          <p:nvSpPr>
            <p:cNvPr id="120" name="Freeform 170"/>
            <p:cNvSpPr>
              <a:spLocks noEditPoints="1"/>
            </p:cNvSpPr>
            <p:nvPr/>
          </p:nvSpPr>
          <p:spPr bwMode="auto">
            <a:xfrm>
              <a:off x="9752064" y="2513747"/>
              <a:ext cx="134116" cy="167187"/>
            </a:xfrm>
            <a:custGeom>
              <a:avLst/>
              <a:gdLst>
                <a:gd name="T0" fmla="*/ 72 w 146"/>
                <a:gd name="T1" fmla="*/ 0 h 182"/>
                <a:gd name="T2" fmla="*/ 44 w 146"/>
                <a:gd name="T3" fmla="*/ 6 h 182"/>
                <a:gd name="T4" fmla="*/ 22 w 146"/>
                <a:gd name="T5" fmla="*/ 26 h 182"/>
                <a:gd name="T6" fmla="*/ 6 w 146"/>
                <a:gd name="T7" fmla="*/ 56 h 182"/>
                <a:gd name="T8" fmla="*/ 0 w 146"/>
                <a:gd name="T9" fmla="*/ 90 h 182"/>
                <a:gd name="T10" fmla="*/ 2 w 146"/>
                <a:gd name="T11" fmla="*/ 110 h 182"/>
                <a:gd name="T12" fmla="*/ 12 w 146"/>
                <a:gd name="T13" fmla="*/ 142 h 182"/>
                <a:gd name="T14" fmla="*/ 32 w 146"/>
                <a:gd name="T15" fmla="*/ 166 h 182"/>
                <a:gd name="T16" fmla="*/ 58 w 146"/>
                <a:gd name="T17" fmla="*/ 180 h 182"/>
                <a:gd name="T18" fmla="*/ 74 w 146"/>
                <a:gd name="T19" fmla="*/ 182 h 182"/>
                <a:gd name="T20" fmla="*/ 102 w 146"/>
                <a:gd name="T21" fmla="*/ 174 h 182"/>
                <a:gd name="T22" fmla="*/ 124 w 146"/>
                <a:gd name="T23" fmla="*/ 154 h 182"/>
                <a:gd name="T24" fmla="*/ 140 w 146"/>
                <a:gd name="T25" fmla="*/ 126 h 182"/>
                <a:gd name="T26" fmla="*/ 146 w 146"/>
                <a:gd name="T27" fmla="*/ 90 h 182"/>
                <a:gd name="T28" fmla="*/ 144 w 146"/>
                <a:gd name="T29" fmla="*/ 72 h 182"/>
                <a:gd name="T30" fmla="*/ 134 w 146"/>
                <a:gd name="T31" fmla="*/ 40 h 182"/>
                <a:gd name="T32" fmla="*/ 114 w 146"/>
                <a:gd name="T33" fmla="*/ 14 h 182"/>
                <a:gd name="T34" fmla="*/ 88 w 146"/>
                <a:gd name="T35" fmla="*/ 2 h 182"/>
                <a:gd name="T36" fmla="*/ 72 w 146"/>
                <a:gd name="T37" fmla="*/ 0 h 182"/>
                <a:gd name="T38" fmla="*/ 114 w 146"/>
                <a:gd name="T39" fmla="*/ 66 h 182"/>
                <a:gd name="T40" fmla="*/ 90 w 146"/>
                <a:gd name="T41" fmla="*/ 58 h 182"/>
                <a:gd name="T42" fmla="*/ 88 w 146"/>
                <a:gd name="T43" fmla="*/ 56 h 182"/>
                <a:gd name="T44" fmla="*/ 78 w 146"/>
                <a:gd name="T45" fmla="*/ 84 h 182"/>
                <a:gd name="T46" fmla="*/ 88 w 146"/>
                <a:gd name="T47" fmla="*/ 84 h 182"/>
                <a:gd name="T48" fmla="*/ 98 w 146"/>
                <a:gd name="T49" fmla="*/ 86 h 182"/>
                <a:gd name="T50" fmla="*/ 106 w 146"/>
                <a:gd name="T51" fmla="*/ 96 h 182"/>
                <a:gd name="T52" fmla="*/ 102 w 146"/>
                <a:gd name="T53" fmla="*/ 126 h 182"/>
                <a:gd name="T54" fmla="*/ 100 w 146"/>
                <a:gd name="T55" fmla="*/ 134 h 182"/>
                <a:gd name="T56" fmla="*/ 86 w 146"/>
                <a:gd name="T57" fmla="*/ 146 h 182"/>
                <a:gd name="T58" fmla="*/ 68 w 146"/>
                <a:gd name="T59" fmla="*/ 146 h 182"/>
                <a:gd name="T60" fmla="*/ 60 w 146"/>
                <a:gd name="T61" fmla="*/ 154 h 182"/>
                <a:gd name="T62" fmla="*/ 48 w 146"/>
                <a:gd name="T63" fmla="*/ 148 h 182"/>
                <a:gd name="T64" fmla="*/ 40 w 146"/>
                <a:gd name="T65" fmla="*/ 146 h 182"/>
                <a:gd name="T66" fmla="*/ 30 w 146"/>
                <a:gd name="T67" fmla="*/ 134 h 182"/>
                <a:gd name="T68" fmla="*/ 32 w 146"/>
                <a:gd name="T69" fmla="*/ 116 h 182"/>
                <a:gd name="T70" fmla="*/ 58 w 146"/>
                <a:gd name="T71" fmla="*/ 124 h 182"/>
                <a:gd name="T72" fmla="*/ 58 w 146"/>
                <a:gd name="T73" fmla="*/ 126 h 182"/>
                <a:gd name="T74" fmla="*/ 64 w 146"/>
                <a:gd name="T75" fmla="*/ 128 h 182"/>
                <a:gd name="T76" fmla="*/ 70 w 146"/>
                <a:gd name="T77" fmla="*/ 98 h 182"/>
                <a:gd name="T78" fmla="*/ 68 w 146"/>
                <a:gd name="T79" fmla="*/ 98 h 182"/>
                <a:gd name="T80" fmla="*/ 58 w 146"/>
                <a:gd name="T81" fmla="*/ 98 h 182"/>
                <a:gd name="T82" fmla="*/ 48 w 146"/>
                <a:gd name="T83" fmla="*/ 96 h 182"/>
                <a:gd name="T84" fmla="*/ 40 w 146"/>
                <a:gd name="T85" fmla="*/ 86 h 182"/>
                <a:gd name="T86" fmla="*/ 44 w 146"/>
                <a:gd name="T87" fmla="*/ 58 h 182"/>
                <a:gd name="T88" fmla="*/ 46 w 146"/>
                <a:gd name="T89" fmla="*/ 48 h 182"/>
                <a:gd name="T90" fmla="*/ 60 w 146"/>
                <a:gd name="T91" fmla="*/ 38 h 182"/>
                <a:gd name="T92" fmla="*/ 80 w 146"/>
                <a:gd name="T93" fmla="*/ 36 h 182"/>
                <a:gd name="T94" fmla="*/ 86 w 146"/>
                <a:gd name="T95" fmla="*/ 28 h 182"/>
                <a:gd name="T96" fmla="*/ 98 w 146"/>
                <a:gd name="T97" fmla="*/ 36 h 182"/>
                <a:gd name="T98" fmla="*/ 106 w 146"/>
                <a:gd name="T99" fmla="*/ 38 h 182"/>
                <a:gd name="T100" fmla="*/ 116 w 146"/>
                <a:gd name="T101" fmla="*/ 48 h 182"/>
                <a:gd name="T102" fmla="*/ 114 w 146"/>
                <a:gd name="T103" fmla="*/ 5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 h="182">
                  <a:moveTo>
                    <a:pt x="72" y="0"/>
                  </a:moveTo>
                  <a:lnTo>
                    <a:pt x="72" y="0"/>
                  </a:lnTo>
                  <a:lnTo>
                    <a:pt x="58" y="2"/>
                  </a:lnTo>
                  <a:lnTo>
                    <a:pt x="44" y="6"/>
                  </a:lnTo>
                  <a:lnTo>
                    <a:pt x="32" y="14"/>
                  </a:lnTo>
                  <a:lnTo>
                    <a:pt x="22" y="26"/>
                  </a:lnTo>
                  <a:lnTo>
                    <a:pt x="12" y="40"/>
                  </a:lnTo>
                  <a:lnTo>
                    <a:pt x="6" y="56"/>
                  </a:lnTo>
                  <a:lnTo>
                    <a:pt x="2" y="72"/>
                  </a:lnTo>
                  <a:lnTo>
                    <a:pt x="0" y="90"/>
                  </a:lnTo>
                  <a:lnTo>
                    <a:pt x="0" y="90"/>
                  </a:lnTo>
                  <a:lnTo>
                    <a:pt x="2" y="110"/>
                  </a:lnTo>
                  <a:lnTo>
                    <a:pt x="6" y="126"/>
                  </a:lnTo>
                  <a:lnTo>
                    <a:pt x="12" y="142"/>
                  </a:lnTo>
                  <a:lnTo>
                    <a:pt x="22" y="156"/>
                  </a:lnTo>
                  <a:lnTo>
                    <a:pt x="32" y="166"/>
                  </a:lnTo>
                  <a:lnTo>
                    <a:pt x="44" y="174"/>
                  </a:lnTo>
                  <a:lnTo>
                    <a:pt x="58" y="180"/>
                  </a:lnTo>
                  <a:lnTo>
                    <a:pt x="74" y="182"/>
                  </a:lnTo>
                  <a:lnTo>
                    <a:pt x="74" y="182"/>
                  </a:lnTo>
                  <a:lnTo>
                    <a:pt x="88" y="180"/>
                  </a:lnTo>
                  <a:lnTo>
                    <a:pt x="102" y="174"/>
                  </a:lnTo>
                  <a:lnTo>
                    <a:pt x="114" y="166"/>
                  </a:lnTo>
                  <a:lnTo>
                    <a:pt x="124" y="154"/>
                  </a:lnTo>
                  <a:lnTo>
                    <a:pt x="134" y="142"/>
                  </a:lnTo>
                  <a:lnTo>
                    <a:pt x="140" y="126"/>
                  </a:lnTo>
                  <a:lnTo>
                    <a:pt x="144" y="108"/>
                  </a:lnTo>
                  <a:lnTo>
                    <a:pt x="146" y="90"/>
                  </a:lnTo>
                  <a:lnTo>
                    <a:pt x="146" y="90"/>
                  </a:lnTo>
                  <a:lnTo>
                    <a:pt x="144" y="72"/>
                  </a:lnTo>
                  <a:lnTo>
                    <a:pt x="140" y="54"/>
                  </a:lnTo>
                  <a:lnTo>
                    <a:pt x="134" y="40"/>
                  </a:lnTo>
                  <a:lnTo>
                    <a:pt x="124" y="26"/>
                  </a:lnTo>
                  <a:lnTo>
                    <a:pt x="114" y="14"/>
                  </a:lnTo>
                  <a:lnTo>
                    <a:pt x="102" y="6"/>
                  </a:lnTo>
                  <a:lnTo>
                    <a:pt x="88" y="2"/>
                  </a:lnTo>
                  <a:lnTo>
                    <a:pt x="72" y="0"/>
                  </a:lnTo>
                  <a:lnTo>
                    <a:pt x="72" y="0"/>
                  </a:lnTo>
                  <a:close/>
                  <a:moveTo>
                    <a:pt x="114" y="58"/>
                  </a:moveTo>
                  <a:lnTo>
                    <a:pt x="114" y="66"/>
                  </a:lnTo>
                  <a:lnTo>
                    <a:pt x="88" y="66"/>
                  </a:lnTo>
                  <a:lnTo>
                    <a:pt x="90" y="58"/>
                  </a:lnTo>
                  <a:lnTo>
                    <a:pt x="90" y="58"/>
                  </a:lnTo>
                  <a:lnTo>
                    <a:pt x="88" y="56"/>
                  </a:lnTo>
                  <a:lnTo>
                    <a:pt x="82" y="54"/>
                  </a:lnTo>
                  <a:lnTo>
                    <a:pt x="78" y="84"/>
                  </a:lnTo>
                  <a:lnTo>
                    <a:pt x="78" y="84"/>
                  </a:lnTo>
                  <a:lnTo>
                    <a:pt x="88" y="84"/>
                  </a:lnTo>
                  <a:lnTo>
                    <a:pt x="88" y="84"/>
                  </a:lnTo>
                  <a:lnTo>
                    <a:pt x="98" y="86"/>
                  </a:lnTo>
                  <a:lnTo>
                    <a:pt x="104" y="90"/>
                  </a:lnTo>
                  <a:lnTo>
                    <a:pt x="106" y="96"/>
                  </a:lnTo>
                  <a:lnTo>
                    <a:pt x="106" y="104"/>
                  </a:lnTo>
                  <a:lnTo>
                    <a:pt x="102" y="126"/>
                  </a:lnTo>
                  <a:lnTo>
                    <a:pt x="102" y="126"/>
                  </a:lnTo>
                  <a:lnTo>
                    <a:pt x="100" y="134"/>
                  </a:lnTo>
                  <a:lnTo>
                    <a:pt x="94" y="142"/>
                  </a:lnTo>
                  <a:lnTo>
                    <a:pt x="86" y="146"/>
                  </a:lnTo>
                  <a:lnTo>
                    <a:pt x="76" y="146"/>
                  </a:lnTo>
                  <a:lnTo>
                    <a:pt x="68" y="146"/>
                  </a:lnTo>
                  <a:lnTo>
                    <a:pt x="68" y="154"/>
                  </a:lnTo>
                  <a:lnTo>
                    <a:pt x="60" y="154"/>
                  </a:lnTo>
                  <a:lnTo>
                    <a:pt x="62" y="146"/>
                  </a:lnTo>
                  <a:lnTo>
                    <a:pt x="48" y="148"/>
                  </a:lnTo>
                  <a:lnTo>
                    <a:pt x="48" y="148"/>
                  </a:lnTo>
                  <a:lnTo>
                    <a:pt x="40" y="146"/>
                  </a:lnTo>
                  <a:lnTo>
                    <a:pt x="34" y="142"/>
                  </a:lnTo>
                  <a:lnTo>
                    <a:pt x="30" y="134"/>
                  </a:lnTo>
                  <a:lnTo>
                    <a:pt x="32" y="124"/>
                  </a:lnTo>
                  <a:lnTo>
                    <a:pt x="32" y="116"/>
                  </a:lnTo>
                  <a:lnTo>
                    <a:pt x="58" y="116"/>
                  </a:lnTo>
                  <a:lnTo>
                    <a:pt x="58" y="124"/>
                  </a:lnTo>
                  <a:lnTo>
                    <a:pt x="58" y="124"/>
                  </a:lnTo>
                  <a:lnTo>
                    <a:pt x="58" y="126"/>
                  </a:lnTo>
                  <a:lnTo>
                    <a:pt x="58" y="128"/>
                  </a:lnTo>
                  <a:lnTo>
                    <a:pt x="64" y="128"/>
                  </a:lnTo>
                  <a:lnTo>
                    <a:pt x="70" y="98"/>
                  </a:lnTo>
                  <a:lnTo>
                    <a:pt x="70" y="98"/>
                  </a:lnTo>
                  <a:lnTo>
                    <a:pt x="68" y="98"/>
                  </a:lnTo>
                  <a:lnTo>
                    <a:pt x="68" y="98"/>
                  </a:lnTo>
                  <a:lnTo>
                    <a:pt x="68" y="98"/>
                  </a:lnTo>
                  <a:lnTo>
                    <a:pt x="58" y="98"/>
                  </a:lnTo>
                  <a:lnTo>
                    <a:pt x="58" y="98"/>
                  </a:lnTo>
                  <a:lnTo>
                    <a:pt x="48" y="96"/>
                  </a:lnTo>
                  <a:lnTo>
                    <a:pt x="42" y="92"/>
                  </a:lnTo>
                  <a:lnTo>
                    <a:pt x="40" y="86"/>
                  </a:lnTo>
                  <a:lnTo>
                    <a:pt x="40" y="78"/>
                  </a:lnTo>
                  <a:lnTo>
                    <a:pt x="44" y="58"/>
                  </a:lnTo>
                  <a:lnTo>
                    <a:pt x="44" y="58"/>
                  </a:lnTo>
                  <a:lnTo>
                    <a:pt x="46" y="48"/>
                  </a:lnTo>
                  <a:lnTo>
                    <a:pt x="52" y="42"/>
                  </a:lnTo>
                  <a:lnTo>
                    <a:pt x="60" y="38"/>
                  </a:lnTo>
                  <a:lnTo>
                    <a:pt x="70" y="36"/>
                  </a:lnTo>
                  <a:lnTo>
                    <a:pt x="80" y="36"/>
                  </a:lnTo>
                  <a:lnTo>
                    <a:pt x="80" y="28"/>
                  </a:lnTo>
                  <a:lnTo>
                    <a:pt x="86" y="28"/>
                  </a:lnTo>
                  <a:lnTo>
                    <a:pt x="86" y="36"/>
                  </a:lnTo>
                  <a:lnTo>
                    <a:pt x="98" y="36"/>
                  </a:lnTo>
                  <a:lnTo>
                    <a:pt x="98" y="36"/>
                  </a:lnTo>
                  <a:lnTo>
                    <a:pt x="106" y="38"/>
                  </a:lnTo>
                  <a:lnTo>
                    <a:pt x="112" y="42"/>
                  </a:lnTo>
                  <a:lnTo>
                    <a:pt x="116" y="48"/>
                  </a:lnTo>
                  <a:lnTo>
                    <a:pt x="114" y="58"/>
                  </a:lnTo>
                  <a:lnTo>
                    <a:pt x="114" y="58"/>
                  </a:lnTo>
                  <a:close/>
                </a:path>
              </a:pathLst>
            </a:custGeom>
            <a:grpFill/>
            <a:ln>
              <a:noFill/>
            </a:ln>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en-IE" sz="1368" dirty="0">
                <a:solidFill>
                  <a:srgbClr val="646464"/>
                </a:solidFill>
              </a:endParaRPr>
            </a:p>
          </p:txBody>
        </p:sp>
        <p:sp>
          <p:nvSpPr>
            <p:cNvPr id="121" name="Freeform 171"/>
            <p:cNvSpPr>
              <a:spLocks/>
            </p:cNvSpPr>
            <p:nvPr/>
          </p:nvSpPr>
          <p:spPr bwMode="auto">
            <a:xfrm>
              <a:off x="9924762" y="2346560"/>
              <a:ext cx="128605" cy="244350"/>
            </a:xfrm>
            <a:custGeom>
              <a:avLst/>
              <a:gdLst>
                <a:gd name="T0" fmla="*/ 76 w 140"/>
                <a:gd name="T1" fmla="*/ 104 h 266"/>
                <a:gd name="T2" fmla="*/ 60 w 140"/>
                <a:gd name="T3" fmla="*/ 132 h 266"/>
                <a:gd name="T4" fmla="*/ 0 w 140"/>
                <a:gd name="T5" fmla="*/ 0 h 266"/>
                <a:gd name="T6" fmla="*/ 140 w 140"/>
                <a:gd name="T7" fmla="*/ 2 h 266"/>
                <a:gd name="T8" fmla="*/ 110 w 140"/>
                <a:gd name="T9" fmla="*/ 50 h 266"/>
                <a:gd name="T10" fmla="*/ 110 w 140"/>
                <a:gd name="T11" fmla="*/ 50 h 266"/>
                <a:gd name="T12" fmla="*/ 120 w 140"/>
                <a:gd name="T13" fmla="*/ 74 h 266"/>
                <a:gd name="T14" fmla="*/ 128 w 140"/>
                <a:gd name="T15" fmla="*/ 96 h 266"/>
                <a:gd name="T16" fmla="*/ 132 w 140"/>
                <a:gd name="T17" fmla="*/ 120 h 266"/>
                <a:gd name="T18" fmla="*/ 134 w 140"/>
                <a:gd name="T19" fmla="*/ 146 h 266"/>
                <a:gd name="T20" fmla="*/ 132 w 140"/>
                <a:gd name="T21" fmla="*/ 170 h 266"/>
                <a:gd name="T22" fmla="*/ 126 w 140"/>
                <a:gd name="T23" fmla="*/ 194 h 266"/>
                <a:gd name="T24" fmla="*/ 118 w 140"/>
                <a:gd name="T25" fmla="*/ 218 h 266"/>
                <a:gd name="T26" fmla="*/ 106 w 140"/>
                <a:gd name="T27" fmla="*/ 242 h 266"/>
                <a:gd name="T28" fmla="*/ 106 w 140"/>
                <a:gd name="T29" fmla="*/ 242 h 266"/>
                <a:gd name="T30" fmla="*/ 96 w 140"/>
                <a:gd name="T31" fmla="*/ 254 h 266"/>
                <a:gd name="T32" fmla="*/ 86 w 140"/>
                <a:gd name="T33" fmla="*/ 266 h 266"/>
                <a:gd name="T34" fmla="*/ 86 w 140"/>
                <a:gd name="T35" fmla="*/ 266 h 266"/>
                <a:gd name="T36" fmla="*/ 94 w 140"/>
                <a:gd name="T37" fmla="*/ 246 h 266"/>
                <a:gd name="T38" fmla="*/ 98 w 140"/>
                <a:gd name="T39" fmla="*/ 226 h 266"/>
                <a:gd name="T40" fmla="*/ 100 w 140"/>
                <a:gd name="T41" fmla="*/ 204 h 266"/>
                <a:gd name="T42" fmla="*/ 100 w 140"/>
                <a:gd name="T43" fmla="*/ 184 h 266"/>
                <a:gd name="T44" fmla="*/ 98 w 140"/>
                <a:gd name="T45" fmla="*/ 164 h 266"/>
                <a:gd name="T46" fmla="*/ 92 w 140"/>
                <a:gd name="T47" fmla="*/ 144 h 266"/>
                <a:gd name="T48" fmla="*/ 86 w 140"/>
                <a:gd name="T49" fmla="*/ 124 h 266"/>
                <a:gd name="T50" fmla="*/ 76 w 140"/>
                <a:gd name="T51" fmla="*/ 104 h 266"/>
                <a:gd name="T52" fmla="*/ 76 w 140"/>
                <a:gd name="T53" fmla="*/ 10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266">
                  <a:moveTo>
                    <a:pt x="76" y="104"/>
                  </a:moveTo>
                  <a:lnTo>
                    <a:pt x="60" y="132"/>
                  </a:lnTo>
                  <a:lnTo>
                    <a:pt x="0" y="0"/>
                  </a:lnTo>
                  <a:lnTo>
                    <a:pt x="140" y="2"/>
                  </a:lnTo>
                  <a:lnTo>
                    <a:pt x="110" y="50"/>
                  </a:lnTo>
                  <a:lnTo>
                    <a:pt x="110" y="50"/>
                  </a:lnTo>
                  <a:lnTo>
                    <a:pt x="120" y="74"/>
                  </a:lnTo>
                  <a:lnTo>
                    <a:pt x="128" y="96"/>
                  </a:lnTo>
                  <a:lnTo>
                    <a:pt x="132" y="120"/>
                  </a:lnTo>
                  <a:lnTo>
                    <a:pt x="134" y="146"/>
                  </a:lnTo>
                  <a:lnTo>
                    <a:pt x="132" y="170"/>
                  </a:lnTo>
                  <a:lnTo>
                    <a:pt x="126" y="194"/>
                  </a:lnTo>
                  <a:lnTo>
                    <a:pt x="118" y="218"/>
                  </a:lnTo>
                  <a:lnTo>
                    <a:pt x="106" y="242"/>
                  </a:lnTo>
                  <a:lnTo>
                    <a:pt x="106" y="242"/>
                  </a:lnTo>
                  <a:lnTo>
                    <a:pt x="96" y="254"/>
                  </a:lnTo>
                  <a:lnTo>
                    <a:pt x="86" y="266"/>
                  </a:lnTo>
                  <a:lnTo>
                    <a:pt x="86" y="266"/>
                  </a:lnTo>
                  <a:lnTo>
                    <a:pt x="94" y="246"/>
                  </a:lnTo>
                  <a:lnTo>
                    <a:pt x="98" y="226"/>
                  </a:lnTo>
                  <a:lnTo>
                    <a:pt x="100" y="204"/>
                  </a:lnTo>
                  <a:lnTo>
                    <a:pt x="100" y="184"/>
                  </a:lnTo>
                  <a:lnTo>
                    <a:pt x="98" y="164"/>
                  </a:lnTo>
                  <a:lnTo>
                    <a:pt x="92" y="144"/>
                  </a:lnTo>
                  <a:lnTo>
                    <a:pt x="86" y="124"/>
                  </a:lnTo>
                  <a:lnTo>
                    <a:pt x="76" y="104"/>
                  </a:lnTo>
                  <a:lnTo>
                    <a:pt x="76" y="104"/>
                  </a:lnTo>
                  <a:close/>
                </a:path>
              </a:pathLst>
            </a:custGeom>
            <a:grpFill/>
            <a:ln>
              <a:noFill/>
            </a:ln>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en-IE" sz="1368" dirty="0">
                <a:solidFill>
                  <a:srgbClr val="646464"/>
                </a:solidFill>
              </a:endParaRPr>
            </a:p>
          </p:txBody>
        </p:sp>
        <p:sp>
          <p:nvSpPr>
            <p:cNvPr id="122" name="Freeform 172"/>
            <p:cNvSpPr>
              <a:spLocks noEditPoints="1"/>
            </p:cNvSpPr>
            <p:nvPr/>
          </p:nvSpPr>
          <p:spPr bwMode="auto">
            <a:xfrm>
              <a:off x="9498529" y="2379630"/>
              <a:ext cx="380303" cy="505234"/>
            </a:xfrm>
            <a:custGeom>
              <a:avLst/>
              <a:gdLst>
                <a:gd name="T0" fmla="*/ 362 w 414"/>
                <a:gd name="T1" fmla="*/ 474 h 550"/>
                <a:gd name="T2" fmla="*/ 52 w 414"/>
                <a:gd name="T3" fmla="*/ 48 h 550"/>
                <a:gd name="T4" fmla="*/ 362 w 414"/>
                <a:gd name="T5" fmla="*/ 102 h 550"/>
                <a:gd name="T6" fmla="*/ 414 w 414"/>
                <a:gd name="T7" fmla="*/ 102 h 550"/>
                <a:gd name="T8" fmla="*/ 414 w 414"/>
                <a:gd name="T9" fmla="*/ 100 h 550"/>
                <a:gd name="T10" fmla="*/ 414 w 414"/>
                <a:gd name="T11" fmla="*/ 100 h 550"/>
                <a:gd name="T12" fmla="*/ 414 w 414"/>
                <a:gd name="T13" fmla="*/ 40 h 550"/>
                <a:gd name="T14" fmla="*/ 412 w 414"/>
                <a:gd name="T15" fmla="*/ 28 h 550"/>
                <a:gd name="T16" fmla="*/ 408 w 414"/>
                <a:gd name="T17" fmla="*/ 12 h 550"/>
                <a:gd name="T18" fmla="*/ 398 w 414"/>
                <a:gd name="T19" fmla="*/ 4 h 550"/>
                <a:gd name="T20" fmla="*/ 374 w 414"/>
                <a:gd name="T21" fmla="*/ 0 h 550"/>
                <a:gd name="T22" fmla="*/ 208 w 414"/>
                <a:gd name="T23" fmla="*/ 0 h 550"/>
                <a:gd name="T24" fmla="*/ 40 w 414"/>
                <a:gd name="T25" fmla="*/ 0 h 550"/>
                <a:gd name="T26" fmla="*/ 24 w 414"/>
                <a:gd name="T27" fmla="*/ 2 h 550"/>
                <a:gd name="T28" fmla="*/ 12 w 414"/>
                <a:gd name="T29" fmla="*/ 6 h 550"/>
                <a:gd name="T30" fmla="*/ 4 w 414"/>
                <a:gd name="T31" fmla="*/ 18 h 550"/>
                <a:gd name="T32" fmla="*/ 0 w 414"/>
                <a:gd name="T33" fmla="*/ 38 h 550"/>
                <a:gd name="T34" fmla="*/ 0 w 414"/>
                <a:gd name="T35" fmla="*/ 510 h 550"/>
                <a:gd name="T36" fmla="*/ 0 w 414"/>
                <a:gd name="T37" fmla="*/ 522 h 550"/>
                <a:gd name="T38" fmla="*/ 6 w 414"/>
                <a:gd name="T39" fmla="*/ 538 h 550"/>
                <a:gd name="T40" fmla="*/ 16 w 414"/>
                <a:gd name="T41" fmla="*/ 546 h 550"/>
                <a:gd name="T42" fmla="*/ 40 w 414"/>
                <a:gd name="T43" fmla="*/ 548 h 550"/>
                <a:gd name="T44" fmla="*/ 206 w 414"/>
                <a:gd name="T45" fmla="*/ 548 h 550"/>
                <a:gd name="T46" fmla="*/ 372 w 414"/>
                <a:gd name="T47" fmla="*/ 550 h 550"/>
                <a:gd name="T48" fmla="*/ 390 w 414"/>
                <a:gd name="T49" fmla="*/ 548 h 550"/>
                <a:gd name="T50" fmla="*/ 402 w 414"/>
                <a:gd name="T51" fmla="*/ 542 h 550"/>
                <a:gd name="T52" fmla="*/ 410 w 414"/>
                <a:gd name="T53" fmla="*/ 532 h 550"/>
                <a:gd name="T54" fmla="*/ 412 w 414"/>
                <a:gd name="T55" fmla="*/ 510 h 550"/>
                <a:gd name="T56" fmla="*/ 412 w 414"/>
                <a:gd name="T57" fmla="*/ 450 h 550"/>
                <a:gd name="T58" fmla="*/ 412 w 414"/>
                <a:gd name="T59" fmla="*/ 450 h 550"/>
                <a:gd name="T60" fmla="*/ 412 w 414"/>
                <a:gd name="T61" fmla="*/ 404 h 550"/>
                <a:gd name="T62" fmla="*/ 412 w 414"/>
                <a:gd name="T63" fmla="*/ 364 h 550"/>
                <a:gd name="T64" fmla="*/ 362 w 414"/>
                <a:gd name="T65" fmla="*/ 364 h 550"/>
                <a:gd name="T66" fmla="*/ 226 w 414"/>
                <a:gd name="T67" fmla="*/ 524 h 550"/>
                <a:gd name="T68" fmla="*/ 224 w 414"/>
                <a:gd name="T69" fmla="*/ 528 h 550"/>
                <a:gd name="T70" fmla="*/ 194 w 414"/>
                <a:gd name="T71" fmla="*/ 530 h 550"/>
                <a:gd name="T72" fmla="*/ 190 w 414"/>
                <a:gd name="T73" fmla="*/ 528 h 550"/>
                <a:gd name="T74" fmla="*/ 188 w 414"/>
                <a:gd name="T75" fmla="*/ 498 h 550"/>
                <a:gd name="T76" fmla="*/ 190 w 414"/>
                <a:gd name="T77" fmla="*/ 494 h 550"/>
                <a:gd name="T78" fmla="*/ 220 w 414"/>
                <a:gd name="T79" fmla="*/ 492 h 550"/>
                <a:gd name="T80" fmla="*/ 224 w 414"/>
                <a:gd name="T81" fmla="*/ 494 h 550"/>
                <a:gd name="T82" fmla="*/ 226 w 414"/>
                <a:gd name="T83" fmla="*/ 52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4" h="550">
                  <a:moveTo>
                    <a:pt x="362" y="364"/>
                  </a:moveTo>
                  <a:lnTo>
                    <a:pt x="362" y="474"/>
                  </a:lnTo>
                  <a:lnTo>
                    <a:pt x="52" y="474"/>
                  </a:lnTo>
                  <a:lnTo>
                    <a:pt x="52" y="48"/>
                  </a:lnTo>
                  <a:lnTo>
                    <a:pt x="362" y="48"/>
                  </a:lnTo>
                  <a:lnTo>
                    <a:pt x="362" y="102"/>
                  </a:lnTo>
                  <a:lnTo>
                    <a:pt x="362" y="102"/>
                  </a:lnTo>
                  <a:lnTo>
                    <a:pt x="414" y="102"/>
                  </a:lnTo>
                  <a:lnTo>
                    <a:pt x="414" y="102"/>
                  </a:lnTo>
                  <a:lnTo>
                    <a:pt x="414" y="100"/>
                  </a:lnTo>
                  <a:lnTo>
                    <a:pt x="414" y="100"/>
                  </a:lnTo>
                  <a:lnTo>
                    <a:pt x="414" y="100"/>
                  </a:lnTo>
                  <a:lnTo>
                    <a:pt x="414" y="100"/>
                  </a:lnTo>
                  <a:lnTo>
                    <a:pt x="414" y="40"/>
                  </a:lnTo>
                  <a:lnTo>
                    <a:pt x="414" y="40"/>
                  </a:lnTo>
                  <a:lnTo>
                    <a:pt x="412" y="28"/>
                  </a:lnTo>
                  <a:lnTo>
                    <a:pt x="410" y="18"/>
                  </a:lnTo>
                  <a:lnTo>
                    <a:pt x="408" y="12"/>
                  </a:lnTo>
                  <a:lnTo>
                    <a:pt x="404" y="6"/>
                  </a:lnTo>
                  <a:lnTo>
                    <a:pt x="398" y="4"/>
                  </a:lnTo>
                  <a:lnTo>
                    <a:pt x="390" y="2"/>
                  </a:lnTo>
                  <a:lnTo>
                    <a:pt x="374" y="0"/>
                  </a:lnTo>
                  <a:lnTo>
                    <a:pt x="374" y="0"/>
                  </a:lnTo>
                  <a:lnTo>
                    <a:pt x="208" y="0"/>
                  </a:lnTo>
                  <a:lnTo>
                    <a:pt x="208" y="0"/>
                  </a:lnTo>
                  <a:lnTo>
                    <a:pt x="40" y="0"/>
                  </a:lnTo>
                  <a:lnTo>
                    <a:pt x="40" y="0"/>
                  </a:lnTo>
                  <a:lnTo>
                    <a:pt x="24" y="2"/>
                  </a:lnTo>
                  <a:lnTo>
                    <a:pt x="16" y="4"/>
                  </a:lnTo>
                  <a:lnTo>
                    <a:pt x="12" y="6"/>
                  </a:lnTo>
                  <a:lnTo>
                    <a:pt x="6" y="10"/>
                  </a:lnTo>
                  <a:lnTo>
                    <a:pt x="4" y="18"/>
                  </a:lnTo>
                  <a:lnTo>
                    <a:pt x="2" y="26"/>
                  </a:lnTo>
                  <a:lnTo>
                    <a:pt x="0" y="38"/>
                  </a:lnTo>
                  <a:lnTo>
                    <a:pt x="0" y="38"/>
                  </a:lnTo>
                  <a:lnTo>
                    <a:pt x="0" y="510"/>
                  </a:lnTo>
                  <a:lnTo>
                    <a:pt x="0" y="510"/>
                  </a:lnTo>
                  <a:lnTo>
                    <a:pt x="0" y="522"/>
                  </a:lnTo>
                  <a:lnTo>
                    <a:pt x="2" y="530"/>
                  </a:lnTo>
                  <a:lnTo>
                    <a:pt x="6" y="538"/>
                  </a:lnTo>
                  <a:lnTo>
                    <a:pt x="10" y="542"/>
                  </a:lnTo>
                  <a:lnTo>
                    <a:pt x="16" y="546"/>
                  </a:lnTo>
                  <a:lnTo>
                    <a:pt x="22" y="548"/>
                  </a:lnTo>
                  <a:lnTo>
                    <a:pt x="40" y="548"/>
                  </a:lnTo>
                  <a:lnTo>
                    <a:pt x="40" y="548"/>
                  </a:lnTo>
                  <a:lnTo>
                    <a:pt x="206" y="548"/>
                  </a:lnTo>
                  <a:lnTo>
                    <a:pt x="206" y="548"/>
                  </a:lnTo>
                  <a:lnTo>
                    <a:pt x="372" y="550"/>
                  </a:lnTo>
                  <a:lnTo>
                    <a:pt x="372" y="550"/>
                  </a:lnTo>
                  <a:lnTo>
                    <a:pt x="390" y="548"/>
                  </a:lnTo>
                  <a:lnTo>
                    <a:pt x="396" y="546"/>
                  </a:lnTo>
                  <a:lnTo>
                    <a:pt x="402" y="542"/>
                  </a:lnTo>
                  <a:lnTo>
                    <a:pt x="406" y="538"/>
                  </a:lnTo>
                  <a:lnTo>
                    <a:pt x="410" y="532"/>
                  </a:lnTo>
                  <a:lnTo>
                    <a:pt x="412" y="522"/>
                  </a:lnTo>
                  <a:lnTo>
                    <a:pt x="412" y="510"/>
                  </a:lnTo>
                  <a:lnTo>
                    <a:pt x="412" y="510"/>
                  </a:lnTo>
                  <a:lnTo>
                    <a:pt x="412" y="450"/>
                  </a:lnTo>
                  <a:lnTo>
                    <a:pt x="412" y="450"/>
                  </a:lnTo>
                  <a:lnTo>
                    <a:pt x="412" y="450"/>
                  </a:lnTo>
                  <a:lnTo>
                    <a:pt x="412" y="450"/>
                  </a:lnTo>
                  <a:lnTo>
                    <a:pt x="412" y="404"/>
                  </a:lnTo>
                  <a:lnTo>
                    <a:pt x="412" y="404"/>
                  </a:lnTo>
                  <a:lnTo>
                    <a:pt x="412" y="364"/>
                  </a:lnTo>
                  <a:lnTo>
                    <a:pt x="412" y="364"/>
                  </a:lnTo>
                  <a:lnTo>
                    <a:pt x="362" y="364"/>
                  </a:lnTo>
                  <a:lnTo>
                    <a:pt x="362" y="364"/>
                  </a:lnTo>
                  <a:close/>
                  <a:moveTo>
                    <a:pt x="226" y="524"/>
                  </a:moveTo>
                  <a:lnTo>
                    <a:pt x="226" y="524"/>
                  </a:lnTo>
                  <a:lnTo>
                    <a:pt x="224" y="528"/>
                  </a:lnTo>
                  <a:lnTo>
                    <a:pt x="220" y="530"/>
                  </a:lnTo>
                  <a:lnTo>
                    <a:pt x="194" y="530"/>
                  </a:lnTo>
                  <a:lnTo>
                    <a:pt x="194" y="530"/>
                  </a:lnTo>
                  <a:lnTo>
                    <a:pt x="190" y="528"/>
                  </a:lnTo>
                  <a:lnTo>
                    <a:pt x="188" y="524"/>
                  </a:lnTo>
                  <a:lnTo>
                    <a:pt x="188" y="498"/>
                  </a:lnTo>
                  <a:lnTo>
                    <a:pt x="188" y="498"/>
                  </a:lnTo>
                  <a:lnTo>
                    <a:pt x="190" y="494"/>
                  </a:lnTo>
                  <a:lnTo>
                    <a:pt x="194" y="492"/>
                  </a:lnTo>
                  <a:lnTo>
                    <a:pt x="220" y="492"/>
                  </a:lnTo>
                  <a:lnTo>
                    <a:pt x="220" y="492"/>
                  </a:lnTo>
                  <a:lnTo>
                    <a:pt x="224" y="494"/>
                  </a:lnTo>
                  <a:lnTo>
                    <a:pt x="226" y="498"/>
                  </a:lnTo>
                  <a:lnTo>
                    <a:pt x="226" y="524"/>
                  </a:lnTo>
                  <a:close/>
                </a:path>
              </a:pathLst>
            </a:custGeom>
            <a:grpFill/>
            <a:ln>
              <a:noFill/>
            </a:ln>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en-IE" sz="1368" dirty="0">
                <a:solidFill>
                  <a:srgbClr val="646464"/>
                </a:solidFill>
              </a:endParaRPr>
            </a:p>
          </p:txBody>
        </p:sp>
        <p:sp>
          <p:nvSpPr>
            <p:cNvPr id="123" name="Freeform 173"/>
            <p:cNvSpPr>
              <a:spLocks/>
            </p:cNvSpPr>
            <p:nvPr/>
          </p:nvSpPr>
          <p:spPr bwMode="auto">
            <a:xfrm>
              <a:off x="9553645" y="2431072"/>
              <a:ext cx="268233" cy="374792"/>
            </a:xfrm>
            <a:custGeom>
              <a:avLst/>
              <a:gdLst>
                <a:gd name="T0" fmla="*/ 282 w 292"/>
                <a:gd name="T1" fmla="*/ 308 h 408"/>
                <a:gd name="T2" fmla="*/ 282 w 292"/>
                <a:gd name="T3" fmla="*/ 394 h 408"/>
                <a:gd name="T4" fmla="*/ 12 w 292"/>
                <a:gd name="T5" fmla="*/ 394 h 408"/>
                <a:gd name="T6" fmla="*/ 12 w 292"/>
                <a:gd name="T7" fmla="*/ 16 h 408"/>
                <a:gd name="T8" fmla="*/ 282 w 292"/>
                <a:gd name="T9" fmla="*/ 16 h 408"/>
                <a:gd name="T10" fmla="*/ 282 w 292"/>
                <a:gd name="T11" fmla="*/ 46 h 408"/>
                <a:gd name="T12" fmla="*/ 282 w 292"/>
                <a:gd name="T13" fmla="*/ 46 h 408"/>
                <a:gd name="T14" fmla="*/ 292 w 292"/>
                <a:gd name="T15" fmla="*/ 46 h 408"/>
                <a:gd name="T16" fmla="*/ 292 w 292"/>
                <a:gd name="T17" fmla="*/ 0 h 408"/>
                <a:gd name="T18" fmla="*/ 0 w 292"/>
                <a:gd name="T19" fmla="*/ 0 h 408"/>
                <a:gd name="T20" fmla="*/ 0 w 292"/>
                <a:gd name="T21" fmla="*/ 408 h 408"/>
                <a:gd name="T22" fmla="*/ 292 w 292"/>
                <a:gd name="T23" fmla="*/ 408 h 408"/>
                <a:gd name="T24" fmla="*/ 292 w 292"/>
                <a:gd name="T25" fmla="*/ 308 h 408"/>
                <a:gd name="T26" fmla="*/ 292 w 292"/>
                <a:gd name="T27" fmla="*/ 308 h 408"/>
                <a:gd name="T28" fmla="*/ 282 w 292"/>
                <a:gd name="T29" fmla="*/ 308 h 408"/>
                <a:gd name="T30" fmla="*/ 282 w 292"/>
                <a:gd name="T31" fmla="*/ 3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2" h="408">
                  <a:moveTo>
                    <a:pt x="282" y="308"/>
                  </a:moveTo>
                  <a:lnTo>
                    <a:pt x="282" y="394"/>
                  </a:lnTo>
                  <a:lnTo>
                    <a:pt x="12" y="394"/>
                  </a:lnTo>
                  <a:lnTo>
                    <a:pt x="12" y="16"/>
                  </a:lnTo>
                  <a:lnTo>
                    <a:pt x="282" y="16"/>
                  </a:lnTo>
                  <a:lnTo>
                    <a:pt x="282" y="46"/>
                  </a:lnTo>
                  <a:lnTo>
                    <a:pt x="282" y="46"/>
                  </a:lnTo>
                  <a:lnTo>
                    <a:pt x="292" y="46"/>
                  </a:lnTo>
                  <a:lnTo>
                    <a:pt x="292" y="0"/>
                  </a:lnTo>
                  <a:lnTo>
                    <a:pt x="0" y="0"/>
                  </a:lnTo>
                  <a:lnTo>
                    <a:pt x="0" y="408"/>
                  </a:lnTo>
                  <a:lnTo>
                    <a:pt x="292" y="408"/>
                  </a:lnTo>
                  <a:lnTo>
                    <a:pt x="292" y="308"/>
                  </a:lnTo>
                  <a:lnTo>
                    <a:pt x="292" y="308"/>
                  </a:lnTo>
                  <a:lnTo>
                    <a:pt x="282" y="308"/>
                  </a:lnTo>
                  <a:lnTo>
                    <a:pt x="282" y="308"/>
                  </a:lnTo>
                  <a:close/>
                </a:path>
              </a:pathLst>
            </a:custGeom>
            <a:grpFill/>
            <a:ln>
              <a:noFill/>
            </a:ln>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en-IE" sz="1368" dirty="0">
                <a:solidFill>
                  <a:srgbClr val="646464"/>
                </a:solidFill>
              </a:endParaRPr>
            </a:p>
          </p:txBody>
        </p:sp>
      </p:grpSp>
    </p:spTree>
    <p:extLst>
      <p:ext uri="{BB962C8B-B14F-4D97-AF65-F5344CB8AC3E}">
        <p14:creationId xmlns:p14="http://schemas.microsoft.com/office/powerpoint/2010/main" val="2383771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70811" r="1"/>
          <a:stretch/>
        </p:blipFill>
        <p:spPr>
          <a:xfrm flipH="1">
            <a:off x="3895698" y="1869363"/>
            <a:ext cx="5248303" cy="4566948"/>
          </a:xfrm>
          <a:prstGeom prst="rect">
            <a:avLst/>
          </a:prstGeom>
        </p:spPr>
      </p:pic>
      <p:pic>
        <p:nvPicPr>
          <p:cNvPr id="18" name="Picture 17"/>
          <p:cNvPicPr>
            <a:picLocks noChangeAspect="1"/>
          </p:cNvPicPr>
          <p:nvPr/>
        </p:nvPicPr>
        <p:blipFill rotWithShape="1">
          <a:blip r:embed="rId5">
            <a:duotone>
              <a:schemeClr val="accent4">
                <a:shade val="45000"/>
                <a:satMod val="135000"/>
              </a:schemeClr>
              <a:prstClr val="white"/>
            </a:duotone>
          </a:blip>
          <a:srcRect r="29141" b="28044"/>
          <a:stretch/>
        </p:blipFill>
        <p:spPr>
          <a:xfrm>
            <a:off x="6793922" y="4471510"/>
            <a:ext cx="2350078" cy="2386491"/>
          </a:xfrm>
          <a:prstGeom prst="rect">
            <a:avLst/>
          </a:prstGeom>
        </p:spPr>
      </p:pic>
      <p:grpSp>
        <p:nvGrpSpPr>
          <p:cNvPr id="3" name="Group 2"/>
          <p:cNvGrpSpPr/>
          <p:nvPr/>
        </p:nvGrpSpPr>
        <p:grpSpPr>
          <a:xfrm>
            <a:off x="716511" y="618352"/>
            <a:ext cx="4404625" cy="4274993"/>
            <a:chOff x="457200" y="481871"/>
            <a:chExt cx="4404625" cy="4274993"/>
          </a:xfrm>
        </p:grpSpPr>
        <p:sp>
          <p:nvSpPr>
            <p:cNvPr id="8" name="Freeform 7"/>
            <p:cNvSpPr>
              <a:spLocks/>
            </p:cNvSpPr>
            <p:nvPr/>
          </p:nvSpPr>
          <p:spPr bwMode="gray">
            <a:xfrm>
              <a:off x="457200" y="1981882"/>
              <a:ext cx="4404625" cy="2774982"/>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808080"/>
                </a:solidFill>
                <a:latin typeface="EYInterstate Light" panose="02000506000000020004" pitchFamily="2" charset="0"/>
              </a:endParaRPr>
            </a:p>
          </p:txBody>
        </p:sp>
        <p:sp>
          <p:nvSpPr>
            <p:cNvPr id="14" name="Freeform 13"/>
            <p:cNvSpPr>
              <a:spLocks/>
            </p:cNvSpPr>
            <p:nvPr/>
          </p:nvSpPr>
          <p:spPr bwMode="gray">
            <a:xfrm>
              <a:off x="457200" y="481871"/>
              <a:ext cx="4404625" cy="353083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rgbClr val="808080"/>
                </a:solidFill>
                <a:latin typeface="EYInterstate Light" panose="02000506000000020004" pitchFamily="2" charset="0"/>
              </a:endParaRPr>
            </a:p>
          </p:txBody>
        </p:sp>
      </p:grpSp>
      <p:sp>
        <p:nvSpPr>
          <p:cNvPr id="2" name="Rectangle 1"/>
          <p:cNvSpPr/>
          <p:nvPr/>
        </p:nvSpPr>
        <p:spPr>
          <a:xfrm>
            <a:off x="716511" y="1362508"/>
            <a:ext cx="4404625" cy="955407"/>
          </a:xfrm>
          <a:prstGeom prst="rect">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rgbClr val="000000">
                  <a:lumMod val="65000"/>
                  <a:lumOff val="35000"/>
                </a:srgbClr>
              </a:solidFill>
              <a:latin typeface="EYInterstate Light" panose="02000506000000020004" pitchFamily="2" charset="0"/>
            </a:endParaRPr>
          </a:p>
        </p:txBody>
      </p:sp>
      <p:sp>
        <p:nvSpPr>
          <p:cNvPr id="15" name="Subtitle 4"/>
          <p:cNvSpPr txBox="1">
            <a:spLocks/>
          </p:cNvSpPr>
          <p:nvPr/>
        </p:nvSpPr>
        <p:spPr>
          <a:xfrm>
            <a:off x="924089" y="2830182"/>
            <a:ext cx="3951609" cy="1154162"/>
          </a:xfrm>
          <a:prstGeom prst="rect">
            <a:avLst/>
          </a:prstGeom>
        </p:spPr>
        <p:txBody>
          <a:bodyPr wrap="square" lIns="0" tIns="0" rIns="0" bIns="0" anchor="ctr">
            <a:sp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rgbClr val="FFE600"/>
              </a:buClr>
              <a:buNone/>
            </a:pPr>
            <a:r>
              <a:rPr lang="en-IN" sz="2300" b="1" dirty="0">
                <a:solidFill>
                  <a:srgbClr val="000000">
                    <a:lumMod val="65000"/>
                    <a:lumOff val="35000"/>
                  </a:srgbClr>
                </a:solidFill>
                <a:latin typeface="EYInterstate Light" panose="02000506000000020004" pitchFamily="2" charset="0"/>
              </a:rPr>
              <a:t>Concurrent audit automation</a:t>
            </a:r>
          </a:p>
          <a:p>
            <a:pPr marL="0" indent="0">
              <a:spcBef>
                <a:spcPts val="600"/>
              </a:spcBef>
              <a:spcAft>
                <a:spcPts val="600"/>
              </a:spcAft>
              <a:buClr>
                <a:srgbClr val="FFE600"/>
              </a:buClr>
              <a:buNone/>
            </a:pPr>
            <a:r>
              <a:rPr lang="en-IN" sz="1400" i="1" dirty="0">
                <a:solidFill>
                  <a:srgbClr val="000000">
                    <a:lumMod val="65000"/>
                    <a:lumOff val="35000"/>
                  </a:srgbClr>
                </a:solidFill>
                <a:latin typeface="EYInterstate Light" panose="02000506000000020004" pitchFamily="2" charset="0"/>
              </a:rPr>
              <a:t>Accurately scan unstructured data in </a:t>
            </a:r>
            <a:r>
              <a:rPr lang="en-IN" sz="1400" i="1" dirty="0" err="1">
                <a:solidFill>
                  <a:srgbClr val="000000">
                    <a:lumMod val="65000"/>
                    <a:lumOff val="35000"/>
                  </a:srgbClr>
                </a:solidFill>
                <a:latin typeface="EYInterstate Light" panose="02000506000000020004" pitchFamily="2" charset="0"/>
              </a:rPr>
              <a:t>Fx</a:t>
            </a:r>
            <a:r>
              <a:rPr lang="en-IN" sz="1400" i="1" dirty="0">
                <a:solidFill>
                  <a:srgbClr val="000000">
                    <a:lumMod val="65000"/>
                    <a:lumOff val="35000"/>
                  </a:srgbClr>
                </a:solidFill>
                <a:latin typeface="EYInterstate Light" panose="02000506000000020004" pitchFamily="2" charset="0"/>
              </a:rPr>
              <a:t> Deal ticket and underlying documentation and convert into structured data to transaction testing.</a:t>
            </a:r>
          </a:p>
        </p:txBody>
      </p:sp>
      <p:grpSp>
        <p:nvGrpSpPr>
          <p:cNvPr id="24" name="Group 23"/>
          <p:cNvGrpSpPr/>
          <p:nvPr/>
        </p:nvGrpSpPr>
        <p:grpSpPr>
          <a:xfrm>
            <a:off x="936967" y="3165213"/>
            <a:ext cx="3988610" cy="152151"/>
            <a:chOff x="664779" y="1376972"/>
            <a:chExt cx="3988610" cy="152151"/>
          </a:xfrm>
        </p:grpSpPr>
        <p:cxnSp>
          <p:nvCxnSpPr>
            <p:cNvPr id="21" name="Straight Connector 20"/>
            <p:cNvCxnSpPr/>
            <p:nvPr/>
          </p:nvCxnSpPr>
          <p:spPr>
            <a:xfrm>
              <a:off x="664779" y="1453047"/>
              <a:ext cx="3836459" cy="0"/>
            </a:xfrm>
            <a:prstGeom prst="line">
              <a:avLst/>
            </a:prstGeom>
            <a:ln w="19050">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501238" y="1376972"/>
              <a:ext cx="152151" cy="152151"/>
            </a:xfrm>
            <a:prstGeom prst="rect">
              <a:avLst/>
            </a:prstGeom>
            <a:solidFill>
              <a:schemeClr val="accent1">
                <a:lumMod val="5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rgbClr val="000000">
                    <a:lumMod val="65000"/>
                    <a:lumOff val="35000"/>
                  </a:srgbClr>
                </a:solidFill>
                <a:latin typeface="EYInterstate Light" panose="02000506000000020004" pitchFamily="2" charset="0"/>
              </a:endParaRPr>
            </a:p>
          </p:txBody>
        </p:sp>
      </p:grpSp>
      <p:sp>
        <p:nvSpPr>
          <p:cNvPr id="10" name="Subtitle 4"/>
          <p:cNvSpPr txBox="1">
            <a:spLocks/>
          </p:cNvSpPr>
          <p:nvPr/>
        </p:nvSpPr>
        <p:spPr>
          <a:xfrm>
            <a:off x="924088" y="1655545"/>
            <a:ext cx="4159186" cy="369332"/>
          </a:xfrm>
          <a:prstGeom prst="rect">
            <a:avLst/>
          </a:prstGeom>
        </p:spPr>
        <p:txBody>
          <a:bodyPr wrap="square" lIns="0" tIns="0" rIns="0" bIns="0">
            <a:sp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800"/>
              </a:spcAft>
              <a:buClr>
                <a:srgbClr val="FFE600"/>
              </a:buClr>
              <a:buFont typeface="Arial" pitchFamily="34" charset="0"/>
              <a:buNone/>
            </a:pPr>
            <a:r>
              <a:rPr lang="en-IN" b="1" dirty="0">
                <a:solidFill>
                  <a:srgbClr val="FFFFFF"/>
                </a:solidFill>
                <a:latin typeface="EYInterstate Light" panose="02000506000000020004" pitchFamily="2" charset="0"/>
              </a:rPr>
              <a:t>Advisory</a:t>
            </a:r>
            <a:endParaRPr lang="en-IN" sz="1600" b="1" i="1" dirty="0">
              <a:solidFill>
                <a:srgbClr val="FFFFFF"/>
              </a:solidFill>
              <a:latin typeface="EYInterstate Light" panose="02000506000000020004" pitchFamily="2" charset="0"/>
            </a:endParaRPr>
          </a:p>
        </p:txBody>
      </p:sp>
      <p:sp>
        <p:nvSpPr>
          <p:cNvPr id="17" name="Subtitle 4"/>
          <p:cNvSpPr txBox="1">
            <a:spLocks/>
          </p:cNvSpPr>
          <p:nvPr/>
        </p:nvSpPr>
        <p:spPr>
          <a:xfrm>
            <a:off x="924088" y="915198"/>
            <a:ext cx="3951609" cy="276999"/>
          </a:xfrm>
          <a:prstGeom prst="rect">
            <a:avLst/>
          </a:prstGeom>
        </p:spPr>
        <p:txBody>
          <a:bodyPr wrap="square" lIns="0" tIns="0" rIns="0" bIns="0">
            <a:sp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800"/>
              </a:spcAft>
              <a:buClr>
                <a:srgbClr val="FFE600"/>
              </a:buClr>
              <a:buFont typeface="Arial" pitchFamily="34" charset="0"/>
              <a:buNone/>
            </a:pPr>
            <a:r>
              <a:rPr lang="en-IN" sz="1800" b="1" dirty="0">
                <a:solidFill>
                  <a:srgbClr val="000000">
                    <a:lumMod val="65000"/>
                    <a:lumOff val="35000"/>
                  </a:srgbClr>
                </a:solidFill>
                <a:latin typeface="EYInterstate Light" panose="02000506000000020004" pitchFamily="2" charset="0"/>
              </a:rPr>
              <a:t>Challenge Statement 1</a:t>
            </a:r>
          </a:p>
        </p:txBody>
      </p:sp>
    </p:spTree>
    <p:extLst>
      <p:ext uri="{BB962C8B-B14F-4D97-AF65-F5344CB8AC3E}">
        <p14:creationId xmlns:p14="http://schemas.microsoft.com/office/powerpoint/2010/main" val="616680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Description of Use Case</a:t>
            </a:r>
            <a:endParaRPr lang="en-IN" dirty="0"/>
          </a:p>
        </p:txBody>
      </p:sp>
      <p:sp>
        <p:nvSpPr>
          <p:cNvPr id="3" name="Content Placeholder 3"/>
          <p:cNvSpPr txBox="1">
            <a:spLocks/>
          </p:cNvSpPr>
          <p:nvPr/>
        </p:nvSpPr>
        <p:spPr>
          <a:xfrm>
            <a:off x="800100" y="1168695"/>
            <a:ext cx="8133786" cy="4785802"/>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
              </a:spcBef>
              <a:spcAft>
                <a:spcPts val="300"/>
              </a:spcAft>
            </a:pPr>
            <a:r>
              <a:rPr lang="en-US" sz="1400" dirty="0">
                <a:solidFill>
                  <a:schemeClr val="bg2"/>
                </a:solidFill>
                <a:latin typeface="EYInterstate Light" panose="02000506000000020004" pitchFamily="2" charset="0"/>
              </a:rPr>
              <a:t>On a daily basis, foreign exchange (FX) transactions data is monitored for compliance with RBI regulations pertaining to confirmation of FX deal and relevant underlying document of the FX deal. This includes a number of FX deal attributes (e.g. Transaction Reference,  Counterparty Name, Deal Date, Value Date, Primary Currency, Counter Currency, Primary Currency Amount, Counter Currency Amount, etc.). As part of transaction testing, these attributes have to be reconciled back to the authoritative sources (e.g. Scanned images of physical underlying documents held in storage vaults).</a:t>
            </a:r>
          </a:p>
          <a:p>
            <a:pPr>
              <a:spcBef>
                <a:spcPts val="300"/>
              </a:spcBef>
              <a:spcAft>
                <a:spcPts val="300"/>
              </a:spcAft>
            </a:pPr>
            <a:r>
              <a:rPr lang="en-US" sz="1400" dirty="0">
                <a:solidFill>
                  <a:schemeClr val="bg2"/>
                </a:solidFill>
                <a:latin typeface="EYInterstate Light" panose="02000506000000020004" pitchFamily="2" charset="0"/>
              </a:rPr>
              <a:t>On an average, transaction testers have to manually review:</a:t>
            </a:r>
          </a:p>
          <a:p>
            <a:pPr lvl="1">
              <a:spcBef>
                <a:spcPts val="300"/>
              </a:spcBef>
              <a:spcAft>
                <a:spcPts val="300"/>
              </a:spcAft>
            </a:pPr>
            <a:r>
              <a:rPr lang="en-US" sz="1400" dirty="0">
                <a:solidFill>
                  <a:schemeClr val="bg2"/>
                </a:solidFill>
                <a:latin typeface="EYInterstate Light" panose="02000506000000020004" pitchFamily="2" charset="0"/>
              </a:rPr>
              <a:t>~1250-1500 underlying documents with ~ 12-15 attributes in each underlying document resulting in physical verification of ~ 15000-22500 data points. </a:t>
            </a:r>
          </a:p>
          <a:p>
            <a:pPr>
              <a:spcBef>
                <a:spcPts val="300"/>
              </a:spcBef>
              <a:spcAft>
                <a:spcPts val="300"/>
              </a:spcAft>
            </a:pPr>
            <a:r>
              <a:rPr lang="en-IN" sz="1400" dirty="0">
                <a:solidFill>
                  <a:schemeClr val="bg2"/>
                </a:solidFill>
                <a:latin typeface="EYInterstate Light" panose="02000506000000020004" pitchFamily="2" charset="0"/>
              </a:rPr>
              <a:t>Develop a transaction testing solution that can automate manual review by converting unstructured data in scanned “.pdf” files into structured data followed by comparison with the system generated deal listing.</a:t>
            </a:r>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70811" r="1" b="67720"/>
          <a:stretch/>
        </p:blipFill>
        <p:spPr>
          <a:xfrm flipH="1">
            <a:off x="5276368" y="-24345"/>
            <a:ext cx="3867632" cy="1086383"/>
          </a:xfrm>
          <a:prstGeom prst="rect">
            <a:avLst/>
          </a:prstGeom>
        </p:spPr>
      </p:pic>
    </p:spTree>
    <p:extLst>
      <p:ext uri="{BB962C8B-B14F-4D97-AF65-F5344CB8AC3E}">
        <p14:creationId xmlns:p14="http://schemas.microsoft.com/office/powerpoint/2010/main" val="137917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Current assumptions</a:t>
            </a:r>
            <a:endParaRPr lang="en-IN" dirty="0"/>
          </a:p>
        </p:txBody>
      </p:sp>
      <p:sp>
        <p:nvSpPr>
          <p:cNvPr id="4" name="Content Placeholder 3"/>
          <p:cNvSpPr txBox="1">
            <a:spLocks/>
          </p:cNvSpPr>
          <p:nvPr/>
        </p:nvSpPr>
        <p:spPr>
          <a:xfrm>
            <a:off x="751115" y="1095146"/>
            <a:ext cx="8269857" cy="4913767"/>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
              </a:spcBef>
              <a:spcAft>
                <a:spcPts val="300"/>
              </a:spcAft>
            </a:pPr>
            <a:r>
              <a:rPr lang="en-US" sz="1400" dirty="0">
                <a:solidFill>
                  <a:schemeClr val="bg2"/>
                </a:solidFill>
                <a:latin typeface="EYInterstate Light" panose="02000506000000020004" pitchFamily="2" charset="0"/>
              </a:rPr>
              <a:t>The transaction testing is carried out manually.</a:t>
            </a:r>
          </a:p>
          <a:p>
            <a:pPr>
              <a:spcBef>
                <a:spcPts val="300"/>
              </a:spcBef>
              <a:spcAft>
                <a:spcPts val="300"/>
              </a:spcAft>
            </a:pPr>
            <a:r>
              <a:rPr lang="en-US" sz="1400" dirty="0">
                <a:solidFill>
                  <a:schemeClr val="bg2"/>
                </a:solidFill>
                <a:latin typeface="EYInterstate Light" panose="02000506000000020004" pitchFamily="2" charset="0"/>
              </a:rPr>
              <a:t>The sample size varies based on volume of foreign exchange transactions for the month.</a:t>
            </a:r>
          </a:p>
          <a:p>
            <a:pPr>
              <a:spcBef>
                <a:spcPts val="300"/>
              </a:spcBef>
              <a:spcAft>
                <a:spcPts val="300"/>
              </a:spcAft>
            </a:pPr>
            <a:r>
              <a:rPr lang="en-US" sz="1400" dirty="0">
                <a:solidFill>
                  <a:schemeClr val="bg2"/>
                </a:solidFill>
                <a:latin typeface="EYInterstate Light" panose="02000506000000020004" pitchFamily="2" charset="0"/>
              </a:rPr>
              <a:t>The scanned pdf files could be in different formats depending upon the counterparty.</a:t>
            </a:r>
          </a:p>
          <a:p>
            <a:pPr>
              <a:spcBef>
                <a:spcPts val="300"/>
              </a:spcBef>
              <a:spcAft>
                <a:spcPts val="300"/>
              </a:spcAft>
            </a:pPr>
            <a:r>
              <a:rPr lang="en-US" sz="1400" dirty="0">
                <a:solidFill>
                  <a:schemeClr val="bg2"/>
                </a:solidFill>
                <a:latin typeface="EYInterstate Light" panose="02000506000000020004" pitchFamily="2" charset="0"/>
              </a:rPr>
              <a:t>The scanned documents have receipt date attribute as a stamp.</a:t>
            </a:r>
          </a:p>
          <a:p>
            <a:pPr>
              <a:spcBef>
                <a:spcPts val="300"/>
              </a:spcBef>
              <a:spcAft>
                <a:spcPts val="300"/>
              </a:spcAft>
            </a:pPr>
            <a:r>
              <a:rPr lang="en-US" sz="1400" dirty="0">
                <a:solidFill>
                  <a:schemeClr val="bg2"/>
                </a:solidFill>
                <a:latin typeface="EYInterstate Light" panose="02000506000000020004" pitchFamily="2" charset="0"/>
              </a:rPr>
              <a:t>The quality of scanned images is sometimes poor especially for old records.</a:t>
            </a:r>
          </a:p>
          <a:p>
            <a:pPr>
              <a:spcBef>
                <a:spcPts val="300"/>
              </a:spcBef>
              <a:spcAft>
                <a:spcPts val="300"/>
              </a:spcAft>
            </a:pPr>
            <a:r>
              <a:rPr lang="en-US" sz="1400" dirty="0">
                <a:solidFill>
                  <a:schemeClr val="bg2"/>
                </a:solidFill>
                <a:latin typeface="EYInterstate Light" panose="02000506000000020004" pitchFamily="2" charset="0"/>
              </a:rPr>
              <a:t>Testing attributes on scanned documents can follow different taxonomy. For e.g. ‘Contract Maturity date’ could be ‘Contract end date’ in one document and ‘Maturity date’ in another format.</a:t>
            </a:r>
          </a:p>
          <a:p>
            <a:pPr>
              <a:spcBef>
                <a:spcPts val="300"/>
              </a:spcBef>
              <a:spcAft>
                <a:spcPts val="300"/>
              </a:spcAft>
            </a:pPr>
            <a:r>
              <a:rPr lang="en-US" sz="1400" dirty="0">
                <a:solidFill>
                  <a:schemeClr val="bg2"/>
                </a:solidFill>
                <a:latin typeface="EYInterstate Light" panose="02000506000000020004" pitchFamily="2" charset="0"/>
              </a:rPr>
              <a:t>The value of testing attributes could be positioned in different places. For e.g. Counterparty name could be written on the left in one format and below the counterparty name in another format.</a:t>
            </a:r>
          </a:p>
          <a:p>
            <a:pPr>
              <a:spcBef>
                <a:spcPts val="300"/>
              </a:spcBef>
              <a:spcAft>
                <a:spcPts val="300"/>
              </a:spcAft>
            </a:pPr>
            <a:endParaRPr lang="en-US" sz="1400" dirty="0">
              <a:solidFill>
                <a:schemeClr val="bg2"/>
              </a:solidFill>
              <a:latin typeface="EYInterstate Light" panose="02000506000000020004" pitchFamily="2" charset="0"/>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70811" r="1" b="67720"/>
          <a:stretch/>
        </p:blipFill>
        <p:spPr>
          <a:xfrm flipH="1">
            <a:off x="5276368" y="-24345"/>
            <a:ext cx="3867632" cy="1086383"/>
          </a:xfrm>
          <a:prstGeom prst="rect">
            <a:avLst/>
          </a:prstGeom>
        </p:spPr>
      </p:pic>
    </p:spTree>
    <p:extLst>
      <p:ext uri="{BB962C8B-B14F-4D97-AF65-F5344CB8AC3E}">
        <p14:creationId xmlns:p14="http://schemas.microsoft.com/office/powerpoint/2010/main" val="832043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endParaRPr lang="en-IN" dirty="0"/>
          </a:p>
        </p:txBody>
      </p:sp>
      <p:sp>
        <p:nvSpPr>
          <p:cNvPr id="4" name="Content Placeholder 3"/>
          <p:cNvSpPr txBox="1">
            <a:spLocks/>
          </p:cNvSpPr>
          <p:nvPr/>
        </p:nvSpPr>
        <p:spPr>
          <a:xfrm>
            <a:off x="783773" y="1150289"/>
            <a:ext cx="8109857" cy="5326712"/>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
              </a:spcBef>
              <a:spcAft>
                <a:spcPts val="300"/>
              </a:spcAft>
            </a:pPr>
            <a:r>
              <a:rPr lang="en-IN" sz="1400" dirty="0">
                <a:solidFill>
                  <a:schemeClr val="bg2"/>
                </a:solidFill>
                <a:latin typeface="EYInterstate Light" panose="02000506000000020004" pitchFamily="2" charset="0"/>
              </a:rPr>
              <a:t>The transaction testers have onerous task of testing multiple data points from hundreds of FX document files and comparing it against deal input in the systems. </a:t>
            </a:r>
            <a:r>
              <a:rPr lang="en-US" sz="1400" dirty="0">
                <a:solidFill>
                  <a:schemeClr val="bg2"/>
                </a:solidFill>
                <a:latin typeface="EYInterstate Light" panose="02000506000000020004" pitchFamily="2" charset="0"/>
              </a:rPr>
              <a:t>As such, FX confirmation and underlying transaction testing entails the following activities : </a:t>
            </a:r>
          </a:p>
          <a:p>
            <a:pPr lvl="1">
              <a:spcBef>
                <a:spcPts val="300"/>
              </a:spcBef>
              <a:spcAft>
                <a:spcPts val="300"/>
              </a:spcAft>
            </a:pPr>
            <a:r>
              <a:rPr lang="en-US" sz="1400" dirty="0">
                <a:solidFill>
                  <a:schemeClr val="bg2"/>
                </a:solidFill>
                <a:latin typeface="EYInterstate Light" panose="02000506000000020004" pitchFamily="2" charset="0"/>
              </a:rPr>
              <a:t>Develop data mapping of data attributes in the system dump and physical files. For e.g. Deal amount may be called ‘Primary Currency Value’ in the system dump and ‘Invoice amount’ in the underlying document or ‘Deal Amount’ in the confirmation document.</a:t>
            </a:r>
          </a:p>
          <a:p>
            <a:pPr lvl="1">
              <a:spcBef>
                <a:spcPts val="300"/>
              </a:spcBef>
              <a:spcAft>
                <a:spcPts val="300"/>
              </a:spcAft>
            </a:pPr>
            <a:r>
              <a:rPr lang="en-US" sz="1400" dirty="0">
                <a:solidFill>
                  <a:schemeClr val="bg2"/>
                </a:solidFill>
                <a:latin typeface="EYInterstate Light" panose="02000506000000020004" pitchFamily="2" charset="0"/>
              </a:rPr>
              <a:t>For daily forward transactions, retrieve scanned “.pdf” files of underlying documents and confirmations from storage vaults.</a:t>
            </a:r>
          </a:p>
          <a:p>
            <a:pPr lvl="1">
              <a:spcBef>
                <a:spcPts val="300"/>
              </a:spcBef>
              <a:spcAft>
                <a:spcPts val="300"/>
              </a:spcAft>
            </a:pPr>
            <a:r>
              <a:rPr lang="en-IN" sz="1400" dirty="0">
                <a:solidFill>
                  <a:schemeClr val="bg2"/>
                </a:solidFill>
                <a:latin typeface="EYInterstate Light" panose="02000506000000020004" pitchFamily="2" charset="0"/>
              </a:rPr>
              <a:t>Conduct preliminary analysis to confirm completeness and accuracy of the documents received i.e. Total documents are equal to the day-wise transaction dump and each document has matching transaction number from the system dump.</a:t>
            </a:r>
          </a:p>
          <a:p>
            <a:pPr lvl="1">
              <a:spcBef>
                <a:spcPts val="300"/>
              </a:spcBef>
              <a:spcAft>
                <a:spcPts val="300"/>
              </a:spcAft>
            </a:pPr>
            <a:r>
              <a:rPr lang="en-IN" sz="1400" dirty="0">
                <a:solidFill>
                  <a:schemeClr val="bg2"/>
                </a:solidFill>
                <a:latin typeface="EYInterstate Light" panose="02000506000000020004" pitchFamily="2" charset="0"/>
              </a:rPr>
              <a:t>For each document, perform initial scan to confirm document quality i.e. All fields are available.</a:t>
            </a:r>
          </a:p>
          <a:p>
            <a:pPr lvl="1">
              <a:spcBef>
                <a:spcPts val="300"/>
              </a:spcBef>
              <a:spcAft>
                <a:spcPts val="300"/>
              </a:spcAft>
            </a:pPr>
            <a:r>
              <a:rPr lang="en-IN" sz="1400" dirty="0">
                <a:solidFill>
                  <a:schemeClr val="bg2"/>
                </a:solidFill>
                <a:latin typeface="EYInterstate Light" panose="02000506000000020004" pitchFamily="2" charset="0"/>
              </a:rPr>
              <a:t>For the same documents, cross check selected data point with the corresponding entry in the system dump.</a:t>
            </a:r>
          </a:p>
          <a:p>
            <a:pPr lvl="1">
              <a:spcBef>
                <a:spcPts val="300"/>
              </a:spcBef>
              <a:spcAft>
                <a:spcPts val="300"/>
              </a:spcAft>
            </a:pPr>
            <a:r>
              <a:rPr lang="en-IN" sz="1400" dirty="0">
                <a:solidFill>
                  <a:schemeClr val="bg2"/>
                </a:solidFill>
                <a:latin typeface="EYInterstate Light" panose="02000506000000020004" pitchFamily="2" charset="0"/>
              </a:rPr>
              <a:t>Perform data referencing on the documents to confirm the review by marking a tick.</a:t>
            </a:r>
          </a:p>
          <a:p>
            <a:pPr lvl="1">
              <a:spcBef>
                <a:spcPts val="300"/>
              </a:spcBef>
              <a:spcAft>
                <a:spcPts val="300"/>
              </a:spcAft>
            </a:pPr>
            <a:r>
              <a:rPr lang="en-IN" sz="1400" dirty="0">
                <a:solidFill>
                  <a:schemeClr val="bg2"/>
                </a:solidFill>
                <a:latin typeface="EYInterstate Light" panose="02000506000000020004" pitchFamily="2" charset="0"/>
              </a:rPr>
              <a:t>Record exceptions (If any) in an excel file.</a:t>
            </a:r>
          </a:p>
          <a:p>
            <a:pPr lvl="1">
              <a:spcBef>
                <a:spcPts val="300"/>
              </a:spcBef>
              <a:spcAft>
                <a:spcPts val="300"/>
              </a:spcAft>
            </a:pPr>
            <a:r>
              <a:rPr lang="en-IN" sz="1400" dirty="0">
                <a:solidFill>
                  <a:schemeClr val="bg2"/>
                </a:solidFill>
                <a:latin typeface="EYInterstate Light" panose="02000506000000020004" pitchFamily="2" charset="0"/>
              </a:rPr>
              <a:t>Repeat the process for all the underlying document and send the exception list to the process owners as queries.</a:t>
            </a:r>
          </a:p>
          <a:p>
            <a:pPr lvl="1">
              <a:spcBef>
                <a:spcPts val="300"/>
              </a:spcBef>
              <a:spcAft>
                <a:spcPts val="300"/>
              </a:spcAft>
            </a:pPr>
            <a:r>
              <a:rPr lang="en-IN" sz="1400" dirty="0">
                <a:solidFill>
                  <a:schemeClr val="bg2"/>
                </a:solidFill>
                <a:latin typeface="EYInterstate Light" panose="02000506000000020004" pitchFamily="2" charset="0"/>
              </a:rPr>
              <a:t>Follow up on queries until all the exceptions are resolved and report outstanding exceptions as observations.</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70811" r="1" b="67720"/>
          <a:stretch/>
        </p:blipFill>
        <p:spPr>
          <a:xfrm flipH="1">
            <a:off x="5276368" y="-24345"/>
            <a:ext cx="3867632" cy="1086383"/>
          </a:xfrm>
          <a:prstGeom prst="rect">
            <a:avLst/>
          </a:prstGeom>
        </p:spPr>
      </p:pic>
    </p:spTree>
    <p:extLst>
      <p:ext uri="{BB962C8B-B14F-4D97-AF65-F5344CB8AC3E}">
        <p14:creationId xmlns:p14="http://schemas.microsoft.com/office/powerpoint/2010/main" val="45565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endParaRPr lang="en-IN" dirty="0"/>
          </a:p>
        </p:txBody>
      </p:sp>
      <p:pic>
        <p:nvPicPr>
          <p:cNvPr id="18" name="Picture 17"/>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70811" r="1" b="67720"/>
          <a:stretch/>
        </p:blipFill>
        <p:spPr>
          <a:xfrm flipH="1">
            <a:off x="5276368" y="-24345"/>
            <a:ext cx="3867632" cy="1086383"/>
          </a:xfrm>
          <a:prstGeom prst="rect">
            <a:avLst/>
          </a:prstGeom>
        </p:spPr>
      </p:pic>
      <p:sp>
        <p:nvSpPr>
          <p:cNvPr id="19" name="Content Placeholder 3"/>
          <p:cNvSpPr txBox="1">
            <a:spLocks/>
          </p:cNvSpPr>
          <p:nvPr/>
        </p:nvSpPr>
        <p:spPr>
          <a:xfrm>
            <a:off x="791150" y="1150288"/>
            <a:ext cx="8210991" cy="4353365"/>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
              </a:spcBef>
              <a:spcAft>
                <a:spcPts val="300"/>
              </a:spcAft>
            </a:pPr>
            <a:r>
              <a:rPr lang="en-IN" sz="1400" dirty="0">
                <a:solidFill>
                  <a:schemeClr val="bg2"/>
                </a:solidFill>
                <a:latin typeface="EYInterstate Light" panose="02000506000000020004" pitchFamily="2" charset="0"/>
              </a:rPr>
              <a:t>Upload the scanned FX document files (underlying), corresponding system dump and data mapping file (documents attributes to system dump attributes) into an automated solution.</a:t>
            </a:r>
            <a:endParaRPr lang="en-US" sz="1400" dirty="0">
              <a:solidFill>
                <a:schemeClr val="bg2"/>
              </a:solidFill>
              <a:latin typeface="EYInterstate Light" panose="02000506000000020004" pitchFamily="2" charset="0"/>
            </a:endParaRPr>
          </a:p>
          <a:p>
            <a:pPr>
              <a:spcBef>
                <a:spcPts val="300"/>
              </a:spcBef>
              <a:spcAft>
                <a:spcPts val="300"/>
              </a:spcAft>
            </a:pPr>
            <a:r>
              <a:rPr lang="en-IN" sz="1400" dirty="0">
                <a:solidFill>
                  <a:schemeClr val="bg2"/>
                </a:solidFill>
                <a:latin typeface="EYInterstate Light" panose="02000506000000020004" pitchFamily="2" charset="0"/>
              </a:rPr>
              <a:t>System to perform a preliminary scan of FX documents to confirm completeness and accuracy of the FX documents, i.e. total documents uploaded are equal to the total transaction in the system dump and each document matches with transaction reference number in the system dump.</a:t>
            </a:r>
          </a:p>
          <a:p>
            <a:pPr>
              <a:spcBef>
                <a:spcPts val="300"/>
              </a:spcBef>
              <a:spcAft>
                <a:spcPts val="300"/>
              </a:spcAft>
            </a:pPr>
            <a:r>
              <a:rPr lang="en-IN" sz="1400" dirty="0">
                <a:solidFill>
                  <a:schemeClr val="bg2"/>
                </a:solidFill>
                <a:latin typeface="EYInterstate Light" panose="02000506000000020004" pitchFamily="2" charset="0"/>
              </a:rPr>
              <a:t>For each document, conduct an overall scan and select data attributes that are subject to testing. These attributes are available in the system dump files.</a:t>
            </a:r>
          </a:p>
          <a:p>
            <a:pPr>
              <a:spcBef>
                <a:spcPts val="300"/>
              </a:spcBef>
              <a:spcAft>
                <a:spcPts val="300"/>
              </a:spcAft>
            </a:pPr>
            <a:r>
              <a:rPr lang="en-IN" sz="1400" dirty="0">
                <a:solidFill>
                  <a:schemeClr val="bg2"/>
                </a:solidFill>
                <a:latin typeface="EYInterstate Light" panose="02000506000000020004" pitchFamily="2" charset="0"/>
              </a:rPr>
              <a:t>Use available technology to convert unstructured data attributes from the previous steps into structure data in Excel or a simple database. For e.g. Value associated with typed field ‘deal amount’ should be extracted from the “.pdf” and put into Excel or a simple database.</a:t>
            </a:r>
          </a:p>
          <a:p>
            <a:pPr>
              <a:spcBef>
                <a:spcPts val="300"/>
              </a:spcBef>
              <a:spcAft>
                <a:spcPts val="300"/>
              </a:spcAft>
            </a:pPr>
            <a:r>
              <a:rPr lang="en-IN" sz="1400" dirty="0">
                <a:solidFill>
                  <a:schemeClr val="bg2"/>
                </a:solidFill>
                <a:latin typeface="EYInterstate Light" panose="02000506000000020004" pitchFamily="2" charset="0"/>
              </a:rPr>
              <a:t>Use the mapping file to convert structured data in Excel or simple database into the system dump format. This step could be redundant if system can read directly from the mapping file in the next step.</a:t>
            </a:r>
          </a:p>
          <a:p>
            <a:pPr>
              <a:spcBef>
                <a:spcPts val="300"/>
              </a:spcBef>
              <a:spcAft>
                <a:spcPts val="300"/>
              </a:spcAft>
            </a:pPr>
            <a:r>
              <a:rPr lang="en-IN" sz="1400" dirty="0">
                <a:solidFill>
                  <a:schemeClr val="bg2"/>
                </a:solidFill>
                <a:latin typeface="EYInterstate Light" panose="02000506000000020004" pitchFamily="2" charset="0"/>
              </a:rPr>
              <a:t>Perform comparison of structured data from previous step with corresponding data in the system dump.</a:t>
            </a:r>
          </a:p>
          <a:p>
            <a:pPr>
              <a:spcBef>
                <a:spcPts val="300"/>
              </a:spcBef>
              <a:spcAft>
                <a:spcPts val="300"/>
              </a:spcAft>
            </a:pPr>
            <a:r>
              <a:rPr lang="en-IN" sz="1400" dirty="0">
                <a:solidFill>
                  <a:schemeClr val="bg2"/>
                </a:solidFill>
                <a:latin typeface="EYInterstate Light" panose="02000506000000020004" pitchFamily="2" charset="0"/>
              </a:rPr>
              <a:t>Record exceptions (If any) in an excel file or a simple report.</a:t>
            </a:r>
          </a:p>
        </p:txBody>
      </p:sp>
    </p:spTree>
    <p:extLst>
      <p:ext uri="{BB962C8B-B14F-4D97-AF65-F5344CB8AC3E}">
        <p14:creationId xmlns:p14="http://schemas.microsoft.com/office/powerpoint/2010/main" val="358918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endParaRPr lang="en-IN" dirty="0"/>
          </a:p>
        </p:txBody>
      </p:sp>
      <p:pic>
        <p:nvPicPr>
          <p:cNvPr id="18" name="Picture 17"/>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70811" r="1" b="67720"/>
          <a:stretch/>
        </p:blipFill>
        <p:spPr>
          <a:xfrm flipH="1">
            <a:off x="5276368" y="-24345"/>
            <a:ext cx="3867632" cy="1086383"/>
          </a:xfrm>
          <a:prstGeom prst="rect">
            <a:avLst/>
          </a:prstGeom>
        </p:spPr>
      </p:pic>
      <p:sp>
        <p:nvSpPr>
          <p:cNvPr id="19" name="Content Placeholder 3"/>
          <p:cNvSpPr txBox="1">
            <a:spLocks/>
          </p:cNvSpPr>
          <p:nvPr/>
        </p:nvSpPr>
        <p:spPr>
          <a:xfrm>
            <a:off x="791150" y="1150288"/>
            <a:ext cx="8210991" cy="4353365"/>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
              </a:spcBef>
              <a:spcAft>
                <a:spcPts val="300"/>
              </a:spcAft>
            </a:pPr>
            <a:r>
              <a:rPr lang="en-US" sz="1400" dirty="0">
                <a:solidFill>
                  <a:schemeClr val="bg2"/>
                </a:solidFill>
                <a:latin typeface="EYInterstate Light" panose="02000506000000020004" pitchFamily="2" charset="0"/>
              </a:rPr>
              <a:t>Steps to verify the underlying document:</a:t>
            </a:r>
          </a:p>
          <a:p>
            <a:pPr>
              <a:spcBef>
                <a:spcPts val="300"/>
              </a:spcBef>
              <a:spcAft>
                <a:spcPts val="300"/>
              </a:spcAft>
            </a:pPr>
            <a:r>
              <a:rPr lang="en-US" sz="1400" dirty="0">
                <a:solidFill>
                  <a:schemeClr val="bg2"/>
                </a:solidFill>
                <a:latin typeface="EYInterstate Light" panose="02000506000000020004" pitchFamily="2" charset="0"/>
              </a:rPr>
              <a:t>To match the Unique Reference Number from the document with the system dump.</a:t>
            </a:r>
          </a:p>
          <a:p>
            <a:pPr>
              <a:spcBef>
                <a:spcPts val="300"/>
              </a:spcBef>
              <a:spcAft>
                <a:spcPts val="300"/>
              </a:spcAft>
            </a:pPr>
            <a:r>
              <a:rPr lang="en-US" sz="1400" dirty="0">
                <a:solidFill>
                  <a:schemeClr val="bg2"/>
                </a:solidFill>
                <a:latin typeface="EYInterstate Light" panose="02000506000000020004" pitchFamily="2" charset="0"/>
              </a:rPr>
              <a:t>To match Counterparty Name from the document. There may be instances where name may be spelt in different ways, for </a:t>
            </a:r>
            <a:r>
              <a:rPr lang="en-US" sz="1400" dirty="0" err="1">
                <a:solidFill>
                  <a:schemeClr val="bg2"/>
                </a:solidFill>
                <a:latin typeface="EYInterstate Light" panose="02000506000000020004" pitchFamily="2" charset="0"/>
              </a:rPr>
              <a:t>eg</a:t>
            </a:r>
            <a:r>
              <a:rPr lang="en-US" sz="1400" dirty="0">
                <a:solidFill>
                  <a:schemeClr val="bg2"/>
                </a:solidFill>
                <a:latin typeface="EYInterstate Light" panose="02000506000000020004" pitchFamily="2" charset="0"/>
              </a:rPr>
              <a:t>:</a:t>
            </a:r>
          </a:p>
          <a:p>
            <a:pPr lvl="1">
              <a:spcBef>
                <a:spcPts val="300"/>
              </a:spcBef>
              <a:spcAft>
                <a:spcPts val="300"/>
              </a:spcAft>
            </a:pPr>
            <a:r>
              <a:rPr lang="en-US" sz="1000" u="sng" dirty="0">
                <a:solidFill>
                  <a:schemeClr val="bg2"/>
                </a:solidFill>
                <a:latin typeface="EYInterstate Light" panose="02000506000000020004" pitchFamily="2" charset="0"/>
              </a:rPr>
              <a:t>ABC Private Limited </a:t>
            </a:r>
            <a:r>
              <a:rPr lang="en-US" sz="1000" dirty="0">
                <a:solidFill>
                  <a:schemeClr val="bg2"/>
                </a:solidFill>
                <a:latin typeface="EYInterstate Light" panose="02000506000000020004" pitchFamily="2" charset="0"/>
              </a:rPr>
              <a:t>may be spelt as ABC Pvt. Ltd.; ABC </a:t>
            </a:r>
            <a:r>
              <a:rPr lang="en-US" sz="1000" dirty="0" err="1">
                <a:solidFill>
                  <a:schemeClr val="bg2"/>
                </a:solidFill>
                <a:latin typeface="EYInterstate Light" panose="02000506000000020004" pitchFamily="2" charset="0"/>
              </a:rPr>
              <a:t>Pvt</a:t>
            </a:r>
            <a:r>
              <a:rPr lang="en-US" sz="1000" dirty="0">
                <a:solidFill>
                  <a:schemeClr val="bg2"/>
                </a:solidFill>
                <a:latin typeface="EYInterstate Light" panose="02000506000000020004" pitchFamily="2" charset="0"/>
              </a:rPr>
              <a:t> Ltd; ABC Private Ltd.; ABC P. Ltd., </a:t>
            </a:r>
            <a:r>
              <a:rPr lang="en-US" sz="1000" dirty="0" err="1">
                <a:solidFill>
                  <a:schemeClr val="bg2"/>
                </a:solidFill>
                <a:latin typeface="EYInterstate Light" panose="02000506000000020004" pitchFamily="2" charset="0"/>
              </a:rPr>
              <a:t>etc</a:t>
            </a:r>
            <a:endParaRPr lang="en-US" sz="1000" dirty="0">
              <a:solidFill>
                <a:schemeClr val="bg2"/>
              </a:solidFill>
              <a:latin typeface="EYInterstate Light" panose="02000506000000020004" pitchFamily="2" charset="0"/>
            </a:endParaRPr>
          </a:p>
          <a:p>
            <a:pPr lvl="1">
              <a:spcBef>
                <a:spcPts val="300"/>
              </a:spcBef>
              <a:spcAft>
                <a:spcPts val="300"/>
              </a:spcAft>
            </a:pPr>
            <a:r>
              <a:rPr lang="en-US" sz="1000" u="sng" dirty="0">
                <a:solidFill>
                  <a:schemeClr val="bg2"/>
                </a:solidFill>
                <a:latin typeface="EYInterstate Light" panose="02000506000000020004" pitchFamily="2" charset="0"/>
              </a:rPr>
              <a:t>CAD Limited </a:t>
            </a:r>
            <a:r>
              <a:rPr lang="en-US" sz="1000" dirty="0">
                <a:solidFill>
                  <a:schemeClr val="bg2"/>
                </a:solidFill>
                <a:latin typeface="EYInterstate Light" panose="02000506000000020004" pitchFamily="2" charset="0"/>
              </a:rPr>
              <a:t>may be spelt as CAD Ltd.; CAD Ltd etc.</a:t>
            </a:r>
          </a:p>
          <a:p>
            <a:pPr>
              <a:spcBef>
                <a:spcPts val="300"/>
              </a:spcBef>
              <a:spcAft>
                <a:spcPts val="300"/>
              </a:spcAft>
            </a:pPr>
            <a:r>
              <a:rPr lang="en-US" sz="1400" dirty="0">
                <a:solidFill>
                  <a:schemeClr val="bg2"/>
                </a:solidFill>
                <a:latin typeface="EYInterstate Light" panose="02000506000000020004" pitchFamily="2" charset="0"/>
              </a:rPr>
              <a:t>To match if the invoice date on the document is prior to the trade date in the system dump.</a:t>
            </a:r>
          </a:p>
          <a:p>
            <a:pPr>
              <a:spcBef>
                <a:spcPts val="300"/>
              </a:spcBef>
              <a:spcAft>
                <a:spcPts val="300"/>
              </a:spcAft>
            </a:pPr>
            <a:r>
              <a:rPr lang="en-US" sz="1400" dirty="0">
                <a:solidFill>
                  <a:schemeClr val="bg2"/>
                </a:solidFill>
                <a:latin typeface="EYInterstate Light" panose="02000506000000020004" pitchFamily="2" charset="0"/>
              </a:rPr>
              <a:t>To match in the maturity date/payment date of the document is post the settlement date in the system dump</a:t>
            </a:r>
          </a:p>
          <a:p>
            <a:pPr>
              <a:spcBef>
                <a:spcPts val="300"/>
              </a:spcBef>
              <a:spcAft>
                <a:spcPts val="300"/>
              </a:spcAft>
            </a:pPr>
            <a:r>
              <a:rPr lang="en-US" sz="1400" dirty="0">
                <a:solidFill>
                  <a:schemeClr val="bg2"/>
                </a:solidFill>
                <a:latin typeface="EYInterstate Light" panose="02000506000000020004" pitchFamily="2" charset="0"/>
              </a:rPr>
              <a:t>To match of the currency and the amount on the document should be greater than or equal to the Notional amount in the system dump.</a:t>
            </a:r>
          </a:p>
          <a:p>
            <a:pPr>
              <a:spcBef>
                <a:spcPts val="300"/>
              </a:spcBef>
              <a:spcAft>
                <a:spcPts val="300"/>
              </a:spcAft>
            </a:pPr>
            <a:r>
              <a:rPr lang="en-US" sz="1400" dirty="0">
                <a:solidFill>
                  <a:schemeClr val="bg2"/>
                </a:solidFill>
                <a:latin typeface="EYInterstate Light" panose="02000506000000020004" pitchFamily="2" charset="0"/>
              </a:rPr>
              <a:t>To check with the document received date (stamp) is within 15 days from the trade date in the system dump.</a:t>
            </a:r>
          </a:p>
          <a:p>
            <a:pPr>
              <a:spcBef>
                <a:spcPts val="300"/>
              </a:spcBef>
              <a:spcAft>
                <a:spcPts val="300"/>
              </a:spcAft>
            </a:pPr>
            <a:endParaRPr lang="en-IN" sz="1400" dirty="0">
              <a:solidFill>
                <a:schemeClr val="bg2"/>
              </a:solidFill>
              <a:latin typeface="EYInterstate Light" panose="02000506000000020004" pitchFamily="2" charset="0"/>
            </a:endParaRPr>
          </a:p>
        </p:txBody>
      </p:sp>
    </p:spTree>
    <p:extLst>
      <p:ext uri="{BB962C8B-B14F-4D97-AF65-F5344CB8AC3E}">
        <p14:creationId xmlns:p14="http://schemas.microsoft.com/office/powerpoint/2010/main" val="48822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a:t>
            </a:r>
            <a:endParaRPr lang="en-IN" dirty="0"/>
          </a:p>
        </p:txBody>
      </p:sp>
      <p:pic>
        <p:nvPicPr>
          <p:cNvPr id="3" name="Picture 2"/>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70811" r="1" b="67720"/>
          <a:stretch/>
        </p:blipFill>
        <p:spPr>
          <a:xfrm flipH="1">
            <a:off x="5276368" y="-24345"/>
            <a:ext cx="3867632" cy="1086383"/>
          </a:xfrm>
          <a:prstGeom prst="rect">
            <a:avLst/>
          </a:prstGeom>
        </p:spPr>
      </p:pic>
      <p:sp>
        <p:nvSpPr>
          <p:cNvPr id="6" name="Rectangle 5"/>
          <p:cNvSpPr/>
          <p:nvPr/>
        </p:nvSpPr>
        <p:spPr>
          <a:xfrm>
            <a:off x="687909" y="1290078"/>
            <a:ext cx="8168253" cy="2539157"/>
          </a:xfrm>
          <a:prstGeom prst="rect">
            <a:avLst/>
          </a:prstGeom>
        </p:spPr>
        <p:txBody>
          <a:bodyPr wrap="square">
            <a:spAutoFit/>
          </a:bodyPr>
          <a:lstStyle/>
          <a:p>
            <a:pPr marL="342900" indent="-342900" algn="just">
              <a:spcAft>
                <a:spcPts val="600"/>
              </a:spcAft>
              <a:buFont typeface="+mj-lt"/>
              <a:buAutoNum type="arabicPeriod"/>
            </a:pPr>
            <a:r>
              <a:rPr lang="en-IN" b="1" dirty="0">
                <a:solidFill>
                  <a:schemeClr val="bg2"/>
                </a:solidFill>
                <a:latin typeface="EYInterstate Light" panose="02000506000000020004" pitchFamily="2" charset="0"/>
              </a:rPr>
              <a:t>Sample Underlying Document – Contains an example with reference to all the attributes that need to be extracted</a:t>
            </a:r>
          </a:p>
          <a:p>
            <a:pPr marL="342900" indent="-342900" algn="just">
              <a:spcAft>
                <a:spcPts val="600"/>
              </a:spcAft>
              <a:buFont typeface="+mj-lt"/>
              <a:buAutoNum type="arabicPeriod"/>
            </a:pPr>
            <a:r>
              <a:rPr lang="en-IN" b="1" dirty="0">
                <a:solidFill>
                  <a:schemeClr val="bg2"/>
                </a:solidFill>
                <a:latin typeface="EYInterstate Light" panose="02000506000000020004" pitchFamily="2" charset="0"/>
              </a:rPr>
              <a:t>Mapping Sheet – Contains mapping of data fields that need to be discovered and converted from scanned files</a:t>
            </a:r>
          </a:p>
          <a:p>
            <a:pPr marL="342900" indent="-342900" algn="just">
              <a:spcAft>
                <a:spcPts val="600"/>
              </a:spcAft>
              <a:buFont typeface="+mj-lt"/>
              <a:buAutoNum type="arabicPeriod"/>
            </a:pPr>
            <a:r>
              <a:rPr lang="en-IN" b="1" dirty="0">
                <a:solidFill>
                  <a:schemeClr val="bg2"/>
                </a:solidFill>
                <a:latin typeface="EYInterstate Light" panose="02000506000000020004" pitchFamily="2" charset="0"/>
              </a:rPr>
              <a:t>System Dump – Contains System output (structured data) that needs to be compared with unstructured data in scanned documents</a:t>
            </a:r>
          </a:p>
          <a:p>
            <a:pPr marL="342900" indent="-342900" algn="just">
              <a:spcAft>
                <a:spcPts val="600"/>
              </a:spcAft>
              <a:buFont typeface="+mj-lt"/>
              <a:buAutoNum type="arabicPeriod"/>
            </a:pPr>
            <a:r>
              <a:rPr lang="en-IN" b="1" dirty="0">
                <a:solidFill>
                  <a:schemeClr val="bg2"/>
                </a:solidFill>
                <a:latin typeface="EYInterstate Light" panose="02000506000000020004" pitchFamily="2" charset="0"/>
              </a:rPr>
              <a:t>Underlying documents – Scanned images of documents from which unstructured data needs to be extracted for comparison</a:t>
            </a:r>
          </a:p>
        </p:txBody>
      </p:sp>
      <p:graphicFrame>
        <p:nvGraphicFramePr>
          <p:cNvPr id="4" name="Object 3"/>
          <p:cNvGraphicFramePr>
            <a:graphicFrameLocks noChangeAspect="1"/>
          </p:cNvGraphicFramePr>
          <p:nvPr>
            <p:extLst>
              <p:ext uri="{D42A27DB-BD31-4B8C-83A1-F6EECF244321}">
                <p14:modId xmlns:p14="http://schemas.microsoft.com/office/powerpoint/2010/main" val="2903746668"/>
              </p:ext>
            </p:extLst>
          </p:nvPr>
        </p:nvGraphicFramePr>
        <p:xfrm>
          <a:off x="947058" y="4697867"/>
          <a:ext cx="1359103" cy="940933"/>
        </p:xfrm>
        <a:graphic>
          <a:graphicData uri="http://schemas.openxmlformats.org/presentationml/2006/ole">
            <mc:AlternateContent xmlns:mc="http://schemas.openxmlformats.org/markup-compatibility/2006">
              <mc:Choice xmlns:v="urn:schemas-microsoft-com:vml" Requires="v">
                <p:oleObj spid="_x0000_s1078" name="Packager Shell Object" showAsIcon="1" r:id="rId5" imgW="914400" imgH="771480" progId="Package">
                  <p:embed/>
                </p:oleObj>
              </mc:Choice>
              <mc:Fallback>
                <p:oleObj name="Packager Shell Object" showAsIcon="1" r:id="rId5" imgW="914400" imgH="771480" progId="Package">
                  <p:embed/>
                  <p:pic>
                    <p:nvPicPr>
                      <p:cNvPr id="0" name=""/>
                      <p:cNvPicPr/>
                      <p:nvPr/>
                    </p:nvPicPr>
                    <p:blipFill>
                      <a:blip r:embed="rId6"/>
                      <a:stretch>
                        <a:fillRect/>
                      </a:stretch>
                    </p:blipFill>
                    <p:spPr>
                      <a:xfrm>
                        <a:off x="947058" y="4697867"/>
                        <a:ext cx="1359103" cy="940933"/>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6738258" y="4643438"/>
          <a:ext cx="1153886" cy="973591"/>
        </p:xfrm>
        <a:graphic>
          <a:graphicData uri="http://schemas.openxmlformats.org/presentationml/2006/ole">
            <mc:AlternateContent xmlns:mc="http://schemas.openxmlformats.org/markup-compatibility/2006">
              <mc:Choice xmlns:v="urn:schemas-microsoft-com:vml" Requires="v">
                <p:oleObj spid="_x0000_s1079" name="Packager Shell Object" showAsIcon="1" r:id="rId7" imgW="914400" imgH="771480" progId="Package">
                  <p:embed/>
                </p:oleObj>
              </mc:Choice>
              <mc:Fallback>
                <p:oleObj name="Packager Shell Object" showAsIcon="1" r:id="rId7" imgW="914400" imgH="771480" progId="Package">
                  <p:embed/>
                  <p:pic>
                    <p:nvPicPr>
                      <p:cNvPr id="0" name=""/>
                      <p:cNvPicPr/>
                      <p:nvPr/>
                    </p:nvPicPr>
                    <p:blipFill>
                      <a:blip r:embed="rId8"/>
                      <a:stretch>
                        <a:fillRect/>
                      </a:stretch>
                    </p:blipFill>
                    <p:spPr>
                      <a:xfrm>
                        <a:off x="6738258" y="4643438"/>
                        <a:ext cx="1153886" cy="973591"/>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4161247" y="4730523"/>
          <a:ext cx="1140985" cy="962706"/>
        </p:xfrm>
        <a:graphic>
          <a:graphicData uri="http://schemas.openxmlformats.org/presentationml/2006/ole">
            <mc:AlternateContent xmlns:mc="http://schemas.openxmlformats.org/markup-compatibility/2006">
              <mc:Choice xmlns:v="urn:schemas-microsoft-com:vml" Requires="v">
                <p:oleObj spid="_x0000_s1080" name="Worksheet" showAsIcon="1" r:id="rId9" imgW="914400" imgH="771480" progId="Excel.Sheet.12">
                  <p:embed/>
                </p:oleObj>
              </mc:Choice>
              <mc:Fallback>
                <p:oleObj name="Worksheet" showAsIcon="1" r:id="rId9" imgW="914400" imgH="771480" progId="Excel.Sheet.12">
                  <p:embed/>
                  <p:pic>
                    <p:nvPicPr>
                      <p:cNvPr id="0" name=""/>
                      <p:cNvPicPr/>
                      <p:nvPr/>
                    </p:nvPicPr>
                    <p:blipFill>
                      <a:blip r:embed="rId10"/>
                      <a:stretch>
                        <a:fillRect/>
                      </a:stretch>
                    </p:blipFill>
                    <p:spPr>
                      <a:xfrm>
                        <a:off x="4161247" y="4730523"/>
                        <a:ext cx="1140985" cy="962706"/>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5468659" y="4719637"/>
          <a:ext cx="1128083" cy="951820"/>
        </p:xfrm>
        <a:graphic>
          <a:graphicData uri="http://schemas.openxmlformats.org/presentationml/2006/ole">
            <mc:AlternateContent xmlns:mc="http://schemas.openxmlformats.org/markup-compatibility/2006">
              <mc:Choice xmlns:v="urn:schemas-microsoft-com:vml" Requires="v">
                <p:oleObj spid="_x0000_s1081" name="Worksheet" showAsIcon="1" r:id="rId11" imgW="914400" imgH="771480" progId="Excel.Sheet.12">
                  <p:embed/>
                </p:oleObj>
              </mc:Choice>
              <mc:Fallback>
                <p:oleObj name="Worksheet" showAsIcon="1" r:id="rId11" imgW="914400" imgH="771480" progId="Excel.Sheet.12">
                  <p:embed/>
                  <p:pic>
                    <p:nvPicPr>
                      <p:cNvPr id="0" name=""/>
                      <p:cNvPicPr/>
                      <p:nvPr/>
                    </p:nvPicPr>
                    <p:blipFill>
                      <a:blip r:embed="rId12"/>
                      <a:stretch>
                        <a:fillRect/>
                      </a:stretch>
                    </p:blipFill>
                    <p:spPr>
                      <a:xfrm>
                        <a:off x="5468659" y="4719637"/>
                        <a:ext cx="1128083" cy="951820"/>
                      </a:xfrm>
                      <a:prstGeom prst="rect">
                        <a:avLst/>
                      </a:prstGeom>
                    </p:spPr>
                  </p:pic>
                </p:oleObj>
              </mc:Fallback>
            </mc:AlternateContent>
          </a:graphicData>
        </a:graphic>
      </p:graphicFrame>
    </p:spTree>
    <p:extLst>
      <p:ext uri="{BB962C8B-B14F-4D97-AF65-F5344CB8AC3E}">
        <p14:creationId xmlns:p14="http://schemas.microsoft.com/office/powerpoint/2010/main" val="1863837386"/>
      </p:ext>
    </p:extLst>
  </p:cSld>
  <p:clrMapOvr>
    <a:masterClrMapping/>
  </p:clrMapOvr>
</p:sld>
</file>

<file path=ppt/theme/theme1.xml><?xml version="1.0" encoding="utf-8"?>
<a:theme xmlns:a="http://schemas.openxmlformats.org/drawingml/2006/main" name="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xml><?xml version="1.0" encoding="utf-8"?>
<a:theme xmlns:a="http://schemas.openxmlformats.org/drawingml/2006/main" name="3_EY_regular_presentation_2010">
  <a:themeElements>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4_EY_regular_presentation_2010">
  <a:themeElements>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1_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13101</TotalTime>
  <Words>1141</Words>
  <Application>Microsoft Office PowerPoint</Application>
  <PresentationFormat>On-screen Show (4:3)</PresentationFormat>
  <Paragraphs>63</Paragraphs>
  <Slides>9</Slides>
  <Notes>2</Notes>
  <HiddenSlides>0</HiddenSlides>
  <MMClips>0</MMClips>
  <ScaleCrop>false</ScaleCrop>
  <HeadingPairs>
    <vt:vector size="8" baseType="variant">
      <vt:variant>
        <vt:lpstr>Fonts Used</vt:lpstr>
      </vt:variant>
      <vt:variant>
        <vt:i4>3</vt:i4>
      </vt:variant>
      <vt:variant>
        <vt:lpstr>Theme</vt:lpstr>
      </vt:variant>
      <vt:variant>
        <vt:i4>4</vt:i4>
      </vt:variant>
      <vt:variant>
        <vt:lpstr>Embedded OLE Servers</vt:lpstr>
      </vt:variant>
      <vt:variant>
        <vt:i4>3</vt:i4>
      </vt:variant>
      <vt:variant>
        <vt:lpstr>Slide Titles</vt:lpstr>
      </vt:variant>
      <vt:variant>
        <vt:i4>9</vt:i4>
      </vt:variant>
    </vt:vector>
  </HeadingPairs>
  <TitlesOfParts>
    <vt:vector size="19" baseType="lpstr">
      <vt:lpstr>Arial</vt:lpstr>
      <vt:lpstr>Calibri</vt:lpstr>
      <vt:lpstr>EYInterstate Light</vt:lpstr>
      <vt:lpstr>EY regular presentation 2015 v1</vt:lpstr>
      <vt:lpstr>3_EY_regular_presentation_2010</vt:lpstr>
      <vt:lpstr>4_EY_regular_presentation_2010</vt:lpstr>
      <vt:lpstr>1_EY regular presentation 2015 v1</vt:lpstr>
      <vt:lpstr>Package</vt:lpstr>
      <vt:lpstr>Packager Shell Object</vt:lpstr>
      <vt:lpstr>Worksheet</vt:lpstr>
      <vt:lpstr>EY Risk Innovation Techathon Concept and Use Cases Use Case 1  </vt:lpstr>
      <vt:lpstr>Problem Statements - Summary </vt:lpstr>
      <vt:lpstr>PowerPoint Presentation</vt:lpstr>
      <vt:lpstr>Description of Use Case</vt:lpstr>
      <vt:lpstr>Current assumptions</vt:lpstr>
      <vt:lpstr>Case Study </vt:lpstr>
      <vt:lpstr>Case Study</vt:lpstr>
      <vt:lpstr>Case Study</vt:lpstr>
      <vt:lpstr>Data set</vt:lpstr>
    </vt:vector>
  </TitlesOfParts>
  <Company>Ernst &amp; Young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 Hackathon Intelligent Automation</dc:title>
  <dc:creator>Aparna Sharma</dc:creator>
  <cp:lastModifiedBy>Rohit Nair</cp:lastModifiedBy>
  <cp:revision>76</cp:revision>
  <cp:lastPrinted>2018-07-05T07:03:51Z</cp:lastPrinted>
  <dcterms:created xsi:type="dcterms:W3CDTF">2017-11-03T11:41:49Z</dcterms:created>
  <dcterms:modified xsi:type="dcterms:W3CDTF">2019-05-07T14:58:35Z</dcterms:modified>
</cp:coreProperties>
</file>